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4C_ECBF6748.xml" ContentType="application/vnd.ms-powerpoint.comments+xml"/>
  <Override PartName="/ppt/notesSlides/notesSlide4.xml" ContentType="application/vnd.openxmlformats-officedocument.presentationml.notesSlide+xml"/>
  <Override PartName="/ppt/comments/modernComment_149_6D0768D5.xml" ContentType="application/vnd.ms-powerpoint.comments+xml"/>
  <Override PartName="/ppt/notesSlides/notesSlide5.xml" ContentType="application/vnd.openxmlformats-officedocument.presentationml.notesSlide+xml"/>
  <Override PartName="/ppt/comments/modernComment_130_DCC0EA5F.xml" ContentType="application/vnd.ms-powerpoint.comments+xml"/>
  <Override PartName="/ppt/notesSlides/notesSlide6.xml" ContentType="application/vnd.openxmlformats-officedocument.presentationml.notesSlide+xml"/>
  <Override PartName="/ppt/comments/modernComment_132_2C9CB9C9.xml" ContentType="application/vnd.ms-powerpoint.comments+xml"/>
  <Override PartName="/ppt/notesSlides/notesSlide7.xml" ContentType="application/vnd.openxmlformats-officedocument.presentationml.notesSlide+xml"/>
  <Override PartName="/ppt/comments/modernComment_155_EBF48B56.xml" ContentType="application/vnd.ms-powerpoint.comments+xml"/>
  <Override PartName="/ppt/comments/modernComment_105_24CFD585.xml" ContentType="application/vnd.ms-powerpoint.comments+xml"/>
  <Override PartName="/ppt/notesSlides/notesSlide8.xml" ContentType="application/vnd.openxmlformats-officedocument.presentationml.notesSlide+xml"/>
  <Override PartName="/ppt/comments/modernComment_159_3E6BA10A.xml" ContentType="application/vnd.ms-powerpoint.comments+xml"/>
  <Override PartName="/ppt/notesSlides/notesSlide9.xml" ContentType="application/vnd.openxmlformats-officedocument.presentationml.notesSlide+xml"/>
  <Override PartName="/ppt/comments/modernComment_152_FD8A6D83.xml" ContentType="application/vnd.ms-powerpoint.comments+xml"/>
  <Override PartName="/ppt/notesSlides/notesSlide10.xml" ContentType="application/vnd.openxmlformats-officedocument.presentationml.notesSlide+xml"/>
  <Override PartName="/ppt/comments/modernComment_106_3E465445.xml" ContentType="application/vnd.ms-powerpoint.comments+xml"/>
  <Override PartName="/ppt/notesSlides/notesSlide11.xml" ContentType="application/vnd.openxmlformats-officedocument.presentationml.notesSlide+xml"/>
  <Override PartName="/ppt/comments/modernComment_158_BB1E4E08.xml" ContentType="application/vnd.ms-powerpoint.comments+xml"/>
  <Override PartName="/ppt/notesSlides/notesSlide12.xml" ContentType="application/vnd.openxmlformats-officedocument.presentationml.notesSlide+xml"/>
  <Override PartName="/ppt/comments/modernComment_141_96BD771C.xml" ContentType="application/vnd.ms-powerpoint.comments+xml"/>
  <Override PartName="/ppt/comments/modernComment_107_E23BDD7.xml" ContentType="application/vnd.ms-powerpoint.comments+xml"/>
  <Override PartName="/ppt/notesSlides/notesSlide13.xml" ContentType="application/vnd.openxmlformats-officedocument.presentationml.notesSlide+xml"/>
  <Override PartName="/ppt/comments/modernComment_156_96C861F5.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08_553A3625.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5B_8C9E7B80.xml" ContentType="application/vnd.ms-powerpoint.comments+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4"/>
  </p:sldMasterIdLst>
  <p:notesMasterIdLst>
    <p:notesMasterId r:id="rId32"/>
  </p:notesMasterIdLst>
  <p:sldIdLst>
    <p:sldId id="256" r:id="rId5"/>
    <p:sldId id="257" r:id="rId6"/>
    <p:sldId id="258" r:id="rId7"/>
    <p:sldId id="332" r:id="rId8"/>
    <p:sldId id="329" r:id="rId9"/>
    <p:sldId id="304" r:id="rId10"/>
    <p:sldId id="259" r:id="rId11"/>
    <p:sldId id="306" r:id="rId12"/>
    <p:sldId id="260" r:id="rId13"/>
    <p:sldId id="341" r:id="rId14"/>
    <p:sldId id="261" r:id="rId15"/>
    <p:sldId id="345" r:id="rId16"/>
    <p:sldId id="338" r:id="rId17"/>
    <p:sldId id="262" r:id="rId18"/>
    <p:sldId id="344" r:id="rId19"/>
    <p:sldId id="321" r:id="rId20"/>
    <p:sldId id="263" r:id="rId21"/>
    <p:sldId id="342" r:id="rId22"/>
    <p:sldId id="334" r:id="rId23"/>
    <p:sldId id="264" r:id="rId24"/>
    <p:sldId id="343" r:id="rId25"/>
    <p:sldId id="335" r:id="rId26"/>
    <p:sldId id="339" r:id="rId27"/>
    <p:sldId id="347" r:id="rId28"/>
    <p:sldId id="355" r:id="rId29"/>
    <p:sldId id="352" r:id="rId30"/>
    <p:sldId id="3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38B32F-7835-4E39-1168-42BA7D11F3F6}" name="Richmond, Jemma" initials="RJ" userId="S::ucbvjsr@ucl.ac.uk::ea9b5ef3-0d3e-4a4f-bcc1-118d3403d761" providerId="AD"/>
  <p188:author id="{18A9F0FE-FA71-EEBC-D948-CA40454AA24B}" name="El Hajj, Jana" initials="EJ" userId="S::ucbqel9@ucl.ac.uk::451a8564-68c3-4812-999e-cd2798f4df2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4502C"/>
    <a:srgbClr val="044559"/>
    <a:srgbClr val="698A21"/>
    <a:srgbClr val="BBDB7E"/>
    <a:srgbClr val="FF9999"/>
    <a:srgbClr val="FE8F15"/>
    <a:srgbClr val="B99C90"/>
    <a:srgbClr val="FBE74F"/>
    <a:srgbClr val="966831"/>
    <a:srgbClr val="A86F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988" autoAdjust="0"/>
  </p:normalViewPr>
  <p:slideViewPr>
    <p:cSldViewPr snapToGrid="0">
      <p:cViewPr>
        <p:scale>
          <a:sx n="100" d="100"/>
          <a:sy n="100" d="100"/>
        </p:scale>
        <p:origin x="228"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5_24CFD585.xml><?xml version="1.0" encoding="utf-8"?>
<p188:cmLst xmlns:a="http://schemas.openxmlformats.org/drawingml/2006/main" xmlns:r="http://schemas.openxmlformats.org/officeDocument/2006/relationships" xmlns:p188="http://schemas.microsoft.com/office/powerpoint/2018/8/main">
  <p188:cm id="{4FE0D2A5-9AB0-45A3-89D8-BA6462AB7110}" authorId="{18A9F0FE-FA71-EEBC-D948-CA40454AA24B}" status="resolved" created="2023-03-20T20:42:15.376" complete="100000">
    <pc:sldMkLst xmlns:pc="http://schemas.microsoft.com/office/powerpoint/2013/main/command">
      <pc:docMk/>
      <pc:sldMk cId="617600389" sldId="261"/>
    </pc:sldMkLst>
    <p188:txBody>
      <a:bodyPr/>
      <a:lstStyle/>
      <a:p>
        <a:r>
          <a:rPr lang="en-US"/>
          <a:t>check timeline</a:t>
        </a:r>
      </a:p>
    </p188:txBody>
  </p188:cm>
</p188:cmLst>
</file>

<file path=ppt/comments/modernComment_106_3E465445.xml><?xml version="1.0" encoding="utf-8"?>
<p188:cmLst xmlns:a="http://schemas.openxmlformats.org/drawingml/2006/main" xmlns:r="http://schemas.openxmlformats.org/officeDocument/2006/relationships" xmlns:p188="http://schemas.microsoft.com/office/powerpoint/2018/8/main">
  <p188:cm id="{46F32D6F-0681-486C-AF6E-FFCADAB86BCC}" authorId="{18A9F0FE-FA71-EEBC-D948-CA40454AA24B}" status="resolved" created="2023-03-20T20:38:10.995" complete="100000">
    <ac:deMkLst xmlns:ac="http://schemas.microsoft.com/office/drawing/2013/main/command">
      <pc:docMk xmlns:pc="http://schemas.microsoft.com/office/powerpoint/2013/main/command"/>
      <pc:sldMk xmlns:pc="http://schemas.microsoft.com/office/powerpoint/2013/main/command" cId="1044796485" sldId="262"/>
      <ac:spMk id="5" creationId="{8F4064CB-E328-5E83-79E6-E5B9359346B9}"/>
    </ac:deMkLst>
    <p188:txBody>
      <a:bodyPr/>
      <a:lstStyle/>
      <a:p>
        <a:r>
          <a:rPr lang="en-US"/>
          <a:t>Check title</a:t>
        </a:r>
      </a:p>
    </p188:txBody>
  </p188:cm>
  <p188:cm id="{8F7715E1-C722-469B-981A-0AD81DB40DAF}" authorId="{18A9F0FE-FA71-EEBC-D948-CA40454AA24B}" status="resolved" created="2023-03-21T17:30:42.073" complete="100000">
    <pc:sldMkLst xmlns:pc="http://schemas.microsoft.com/office/powerpoint/2013/main/command">
      <pc:docMk/>
      <pc:sldMk cId="1044796485" sldId="262"/>
    </pc:sldMkLst>
    <p188:txBody>
      <a:bodyPr/>
      <a:lstStyle/>
      <a:p>
        <a:r>
          <a:rPr lang="en-US"/>
          <a:t>Guan</a:t>
        </a:r>
      </a:p>
    </p188:txBody>
  </p188:cm>
</p188:cmLst>
</file>

<file path=ppt/comments/modernComment_107_E23BDD7.xml><?xml version="1.0" encoding="utf-8"?>
<p188:cmLst xmlns:a="http://schemas.openxmlformats.org/drawingml/2006/main" xmlns:r="http://schemas.openxmlformats.org/officeDocument/2006/relationships" xmlns:p188="http://schemas.microsoft.com/office/powerpoint/2018/8/main">
  <p188:cm id="{B5392C7D-178C-40C4-AAB9-A6E8FE46CEBB}" authorId="{18A9F0FE-FA71-EEBC-D948-CA40454AA24B}" status="resolved" created="2023-03-20T20:43:14.455" complete="100000">
    <pc:sldMkLst xmlns:pc="http://schemas.microsoft.com/office/powerpoint/2013/main/command">
      <pc:docMk/>
      <pc:sldMk cId="237223383" sldId="263"/>
    </pc:sldMkLst>
    <p188:txBody>
      <a:bodyPr/>
      <a:lstStyle/>
      <a:p>
        <a:r>
          <a:rPr lang="en-US"/>
          <a:t>check title</a:t>
        </a:r>
      </a:p>
    </p188:txBody>
  </p188:cm>
  <p188:cm id="{1618A205-DAC2-494A-9E31-85B71E3D623D}" authorId="{18A9F0FE-FA71-EEBC-D948-CA40454AA24B}" status="resolved" created="2023-03-21T17:30:58.589" complete="100000">
    <pc:sldMkLst xmlns:pc="http://schemas.microsoft.com/office/powerpoint/2013/main/command">
      <pc:docMk/>
      <pc:sldMk cId="237223383" sldId="263"/>
    </pc:sldMkLst>
    <p188:txBody>
      <a:bodyPr/>
      <a:lstStyle/>
      <a:p>
        <a:r>
          <a:rPr lang="en-US"/>
          <a:t>Jana</a:t>
        </a:r>
      </a:p>
    </p188:txBody>
  </p188:cm>
</p188:cmLst>
</file>

<file path=ppt/comments/modernComment_108_553A3625.xml><?xml version="1.0" encoding="utf-8"?>
<p188:cmLst xmlns:a="http://schemas.openxmlformats.org/drawingml/2006/main" xmlns:r="http://schemas.openxmlformats.org/officeDocument/2006/relationships" xmlns:p188="http://schemas.microsoft.com/office/powerpoint/2018/8/main">
  <p188:cm id="{8AB1A1AF-6503-4E69-9126-01481B94A1D7}" authorId="{18A9F0FE-FA71-EEBC-D948-CA40454AA24B}" status="resolved" created="2023-03-21T17:31:28.981" complete="100000">
    <pc:sldMkLst xmlns:pc="http://schemas.microsoft.com/office/powerpoint/2013/main/command">
      <pc:docMk/>
      <pc:sldMk cId="1429878309" sldId="264"/>
    </pc:sldMkLst>
    <p188:txBody>
      <a:bodyPr/>
      <a:lstStyle/>
      <a:p>
        <a:r>
          <a:rPr lang="en-US"/>
          <a:t>Jemma</a:t>
        </a:r>
      </a:p>
    </p188:txBody>
  </p188:cm>
</p188:cmLst>
</file>

<file path=ppt/comments/modernComment_130_DCC0EA5F.xml><?xml version="1.0" encoding="utf-8"?>
<p188:cmLst xmlns:a="http://schemas.openxmlformats.org/drawingml/2006/main" xmlns:r="http://schemas.openxmlformats.org/officeDocument/2006/relationships" xmlns:p188="http://schemas.microsoft.com/office/powerpoint/2018/8/main">
  <p188:cm id="{CA5F7BAF-CE79-46DE-86D2-147C70546B4D}" authorId="{18A9F0FE-FA71-EEBC-D948-CA40454AA24B}" status="resolved" created="2023-03-21T17:28:29.944" complete="100000">
    <pc:sldMkLst xmlns:pc="http://schemas.microsoft.com/office/powerpoint/2013/main/command">
      <pc:docMk/>
      <pc:sldMk cId="3703630431" sldId="304"/>
    </pc:sldMkLst>
    <p188:txBody>
      <a:bodyPr/>
      <a:lstStyle/>
      <a:p>
        <a:r>
          <a:rPr lang="en-US"/>
          <a:t>Jana</a:t>
        </a:r>
      </a:p>
    </p188:txBody>
  </p188:cm>
</p188:cmLst>
</file>

<file path=ppt/comments/modernComment_132_2C9CB9C9.xml><?xml version="1.0" encoding="utf-8"?>
<p188:cmLst xmlns:a="http://schemas.openxmlformats.org/drawingml/2006/main" xmlns:r="http://schemas.openxmlformats.org/officeDocument/2006/relationships" xmlns:p188="http://schemas.microsoft.com/office/powerpoint/2018/8/main">
  <p188:cm id="{F664C0A6-C618-46E8-AB15-E76FEC17AAB0}" authorId="{18A9F0FE-FA71-EEBC-D948-CA40454AA24B}" status="resolved" created="2023-03-21T17:29:21.102" complete="100000">
    <pc:sldMkLst xmlns:pc="http://schemas.microsoft.com/office/powerpoint/2013/main/command">
      <pc:docMk/>
      <pc:sldMk cId="748468681" sldId="306"/>
    </pc:sldMkLst>
    <p188:txBody>
      <a:bodyPr/>
      <a:lstStyle/>
      <a:p>
        <a:r>
          <a:rPr lang="en-US"/>
          <a:t>Jana</a:t>
        </a:r>
      </a:p>
    </p188:txBody>
  </p188:cm>
</p188:cmLst>
</file>

<file path=ppt/comments/modernComment_141_96BD771C.xml><?xml version="1.0" encoding="utf-8"?>
<p188:cmLst xmlns:a="http://schemas.openxmlformats.org/drawingml/2006/main" xmlns:r="http://schemas.openxmlformats.org/officeDocument/2006/relationships" xmlns:p188="http://schemas.microsoft.com/office/powerpoint/2018/8/main">
  <p188:cm id="{6A4314E7-B06B-4AA5-A06A-38E104DBF631}" authorId="{18A9F0FE-FA71-EEBC-D948-CA40454AA24B}" status="resolved" created="2023-03-20T22:50:15.882" complete="100000">
    <pc:sldMkLst xmlns:pc="http://schemas.microsoft.com/office/powerpoint/2013/main/command">
      <pc:docMk/>
      <pc:sldMk cId="2528999196" sldId="321"/>
    </pc:sldMkLst>
    <p188:txBody>
      <a:bodyPr/>
      <a:lstStyle/>
      <a:p>
        <a:r>
          <a:rPr lang="en-US"/>
          <a:t>references</a:t>
        </a:r>
      </a:p>
    </p188:txBody>
  </p188:cm>
</p188:cmLst>
</file>

<file path=ppt/comments/modernComment_149_6D0768D5.xml><?xml version="1.0" encoding="utf-8"?>
<p188:cmLst xmlns:a="http://schemas.openxmlformats.org/drawingml/2006/main" xmlns:r="http://schemas.openxmlformats.org/officeDocument/2006/relationships" xmlns:p188="http://schemas.microsoft.com/office/powerpoint/2018/8/main">
  <p188:cm id="{B8FD25D0-A2F2-46F9-B36A-1FFE996011DC}" authorId="{18A9F0FE-FA71-EEBC-D948-CA40454AA24B}" status="resolved" created="2023-03-21T17:28:21.069" complete="100000">
    <pc:sldMkLst xmlns:pc="http://schemas.microsoft.com/office/powerpoint/2013/main/command">
      <pc:docMk/>
      <pc:sldMk cId="1829202133" sldId="329"/>
    </pc:sldMkLst>
    <p188:txBody>
      <a:bodyPr/>
      <a:lstStyle/>
      <a:p>
        <a:r>
          <a:rPr lang="en-US"/>
          <a:t>Guan</a:t>
        </a:r>
      </a:p>
    </p188:txBody>
  </p188:cm>
</p188:cmLst>
</file>

<file path=ppt/comments/modernComment_14C_ECBF6748.xml><?xml version="1.0" encoding="utf-8"?>
<p188:cmLst xmlns:a="http://schemas.openxmlformats.org/drawingml/2006/main" xmlns:r="http://schemas.openxmlformats.org/officeDocument/2006/relationships" xmlns:p188="http://schemas.microsoft.com/office/powerpoint/2018/8/main">
  <p188:cm id="{6C5738D5-88C0-4A14-AAB8-7A2064485898}" authorId="{18A9F0FE-FA71-EEBC-D948-CA40454AA24B}" status="resolved" created="2023-03-21T17:27:54.662" complete="100000">
    <pc:sldMkLst xmlns:pc="http://schemas.microsoft.com/office/powerpoint/2013/main/command">
      <pc:docMk/>
      <pc:sldMk cId="3971966792" sldId="332"/>
    </pc:sldMkLst>
    <p188:txBody>
      <a:bodyPr/>
      <a:lstStyle/>
      <a:p>
        <a:r>
          <a:rPr lang="en-US"/>
          <a:t>Guan</a:t>
        </a:r>
      </a:p>
    </p188:txBody>
  </p188:cm>
</p188:cmLst>
</file>

<file path=ppt/comments/modernComment_152_FD8A6D83.xml><?xml version="1.0" encoding="utf-8"?>
<p188:cmLst xmlns:a="http://schemas.openxmlformats.org/drawingml/2006/main" xmlns:r="http://schemas.openxmlformats.org/officeDocument/2006/relationships" xmlns:p188="http://schemas.microsoft.com/office/powerpoint/2018/8/main">
  <p188:cm id="{C3146232-D75A-4484-91EE-154F4045FCD9}" authorId="{18A9F0FE-FA71-EEBC-D948-CA40454AA24B}" status="resolved" created="2023-03-21T17:30:31.417" complete="100000">
    <pc:sldMkLst xmlns:pc="http://schemas.microsoft.com/office/powerpoint/2013/main/command">
      <pc:docMk/>
      <pc:sldMk cId="4253707651" sldId="338"/>
    </pc:sldMkLst>
    <p188:replyLst>
      <p188:reply id="{0A0BC823-31FF-4361-B2BD-1049FE35F4BF}" authorId="{1538B32F-7835-4E39-1168-42BA7D11F3F6}" created="2023-03-22T20:44:10.779">
        <p188:txBody>
          <a:bodyPr/>
          <a:lstStyle/>
          <a:p>
            <a:r>
              <a:rPr lang="en-GB"/>
              <a:t>Also there are currently no pedestrian crossings here</a:t>
            </a:r>
          </a:p>
        </p188:txBody>
      </p188:reply>
      <p188:reply id="{88FA77CC-39BA-4722-B19C-4FC8074192AA}" authorId="{18A9F0FE-FA71-EEBC-D948-CA40454AA24B}" created="2023-03-23T13:00:31.516">
        <p188:txBody>
          <a:bodyPr/>
          <a:lstStyle/>
          <a:p>
            <a:r>
              <a:rPr lang="en-US"/>
              <a:t>say what diff shadings mean</a:t>
            </a:r>
          </a:p>
        </p188:txBody>
      </p188:reply>
    </p188:replyLst>
    <p188:txBody>
      <a:bodyPr/>
      <a:lstStyle/>
      <a:p>
        <a:r>
          <a:rPr lang="en-US"/>
          <a:t>Mo</a:t>
        </a:r>
      </a:p>
    </p188:txBody>
  </p188:cm>
</p188:cmLst>
</file>

<file path=ppt/comments/modernComment_155_EBF48B56.xml><?xml version="1.0" encoding="utf-8"?>
<p188:cmLst xmlns:a="http://schemas.openxmlformats.org/drawingml/2006/main" xmlns:r="http://schemas.openxmlformats.org/officeDocument/2006/relationships" xmlns:p188="http://schemas.microsoft.com/office/powerpoint/2018/8/main">
  <p188:cm id="{A51AA189-A4CB-4FEE-8CC9-1AAA7206BDC5}" authorId="{18A9F0FE-FA71-EEBC-D948-CA40454AA24B}" status="resolved" created="2023-03-21T17:30:00.713" complete="100000">
    <pc:sldMkLst xmlns:pc="http://schemas.microsoft.com/office/powerpoint/2013/main/command">
      <pc:docMk/>
      <pc:sldMk cId="3958672214" sldId="341"/>
    </pc:sldMkLst>
    <p188:txBody>
      <a:bodyPr/>
      <a:lstStyle/>
      <a:p>
        <a:r>
          <a:rPr lang="en-US"/>
          <a:t>Jemma</a:t>
        </a:r>
      </a:p>
    </p188:txBody>
  </p188:cm>
</p188:cmLst>
</file>

<file path=ppt/comments/modernComment_156_96C861F5.xml><?xml version="1.0" encoding="utf-8"?>
<p188:cmLst xmlns:a="http://schemas.openxmlformats.org/drawingml/2006/main" xmlns:r="http://schemas.openxmlformats.org/officeDocument/2006/relationships" xmlns:p188="http://schemas.microsoft.com/office/powerpoint/2018/8/main">
  <p188:cm id="{C9C10B31-E8CC-4754-8790-714D1647C7DC}" authorId="{1538B32F-7835-4E39-1168-42BA7D11F3F6}" status="resolved" created="2023-03-22T20:48:44.873" complete="100000">
    <ac:deMkLst xmlns:ac="http://schemas.microsoft.com/office/drawing/2013/main/command">
      <pc:docMk xmlns:pc="http://schemas.microsoft.com/office/powerpoint/2013/main/command"/>
      <pc:sldMk xmlns:pc="http://schemas.microsoft.com/office/powerpoint/2013/main/command" cId="2529714677" sldId="342"/>
      <ac:spMk id="11" creationId="{7C28B1D4-D939-6D5E-62ED-A1DFE4219F60}"/>
    </ac:deMkLst>
    <p188:txBody>
      <a:bodyPr/>
      <a:lstStyle/>
      <a:p>
        <a:r>
          <a:rPr lang="en-GB"/>
          <a:t>Median fence was removed during short term we need to add trees in long run and make it bigger
</a:t>
        </a:r>
      </a:p>
    </p188:txBody>
  </p188:cm>
</p188:cmLst>
</file>

<file path=ppt/comments/modernComment_158_BB1E4E08.xml><?xml version="1.0" encoding="utf-8"?>
<p188:cmLst xmlns:a="http://schemas.openxmlformats.org/drawingml/2006/main" xmlns:r="http://schemas.openxmlformats.org/officeDocument/2006/relationships" xmlns:p188="http://schemas.microsoft.com/office/powerpoint/2018/8/main">
  <p188:cm id="{28E7EB97-90E7-467C-88DA-AA28326E088B}" authorId="{1538B32F-7835-4E39-1168-42BA7D11F3F6}" status="resolved" created="2023-03-20T20:38:27.809" complete="100000">
    <pc:sldMkLst xmlns:pc="http://schemas.microsoft.com/office/powerpoint/2013/main/command">
      <pc:docMk/>
      <pc:sldMk cId="3139325448" sldId="344"/>
    </pc:sldMkLst>
    <p188:txBody>
      <a:bodyPr/>
      <a:lstStyle/>
      <a:p>
        <a:r>
          <a:rPr lang="en-GB"/>
          <a:t>Jemma double check bridge length</a:t>
        </a:r>
      </a:p>
    </p188:txBody>
  </p188:cm>
</p188:cmLst>
</file>

<file path=ppt/comments/modernComment_159_3E6BA10A.xml><?xml version="1.0" encoding="utf-8"?>
<p188:cmLst xmlns:a="http://schemas.openxmlformats.org/drawingml/2006/main" xmlns:r="http://schemas.openxmlformats.org/officeDocument/2006/relationships" xmlns:p188="http://schemas.microsoft.com/office/powerpoint/2018/8/main">
  <p188:cm id="{B4A05E5F-FDEE-4BDF-A1C4-89B135E5D83F}" authorId="{18A9F0FE-FA71-EEBC-D948-CA40454AA24B}" status="resolved" created="2023-03-21T17:30:23.948" complete="100000">
    <pc:sldMkLst xmlns:pc="http://schemas.microsoft.com/office/powerpoint/2013/main/command">
      <pc:docMk/>
      <pc:sldMk cId="1047240970" sldId="345"/>
    </pc:sldMkLst>
    <p188:txBody>
      <a:bodyPr/>
      <a:lstStyle/>
      <a:p>
        <a:r>
          <a:rPr lang="en-US"/>
          <a:t>Mo</a:t>
        </a:r>
      </a:p>
    </p188:txBody>
  </p188:cm>
</p188:cmLst>
</file>

<file path=ppt/comments/modernComment_15B_8C9E7B80.xml><?xml version="1.0" encoding="utf-8"?>
<p188:cmLst xmlns:a="http://schemas.openxmlformats.org/drawingml/2006/main" xmlns:r="http://schemas.openxmlformats.org/officeDocument/2006/relationships" xmlns:p188="http://schemas.microsoft.com/office/powerpoint/2018/8/main">
  <p188:cm id="{0C08DBE4-D0BE-489C-9BFA-E0661AAD3AB6}" authorId="{18A9F0FE-FA71-EEBC-D948-CA40454AA24B}" status="resolved" created="2023-03-21T17:31:42.560" complete="100000">
    <pc:sldMkLst xmlns:pc="http://schemas.microsoft.com/office/powerpoint/2013/main/command">
      <pc:docMk/>
      <pc:sldMk cId="2359196544" sldId="347"/>
    </pc:sldMkLst>
    <p188:txBody>
      <a:bodyPr/>
      <a:lstStyle/>
      <a:p>
        <a:r>
          <a:rPr lang="en-US"/>
          <a:t>Mo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551AC0-EE92-4B87-AD1C-00F6DCDF8030}" type="datetimeFigureOut">
              <a:rPr lang="en-GB" smtClean="0"/>
              <a:t>22/04/2023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533A49-2D66-4C4B-92F6-760B797A0688}" type="slidenum">
              <a:rPr lang="en-GB" smtClean="0"/>
              <a:t>‹#›</a:t>
            </a:fld>
            <a:endParaRPr lang="en-GB"/>
          </a:p>
        </p:txBody>
      </p:sp>
    </p:spTree>
    <p:extLst>
      <p:ext uri="{BB962C8B-B14F-4D97-AF65-F5344CB8AC3E}">
        <p14:creationId xmlns:p14="http://schemas.microsoft.com/office/powerpoint/2010/main" val="1440654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fontAlgn="base"/>
            <a:r>
              <a:rPr lang="en-GB" altLang="zh-CN" sz="1200" b="0" i="0" u="none" strike="noStrike">
                <a:solidFill>
                  <a:srgbClr val="000000"/>
                </a:solidFill>
                <a:effectLst/>
                <a:latin typeface="等线" panose="02010600030101010101" pitchFamily="2" charset="-122"/>
              </a:rPr>
              <a:t>Good day everyone,</a:t>
            </a:r>
            <a:r>
              <a:rPr lang="en-US" altLang="zh-CN" sz="1200" b="0" i="0">
                <a:solidFill>
                  <a:srgbClr val="444444"/>
                </a:solidFill>
                <a:effectLst/>
                <a:latin typeface="等线" panose="02010600030101010101" pitchFamily="2" charset="-122"/>
              </a:rPr>
              <a:t>​</a:t>
            </a:r>
            <a:endParaRPr lang="en-US" altLang="zh-CN" b="0" i="0">
              <a:solidFill>
                <a:srgbClr val="444444"/>
              </a:solidFill>
              <a:effectLst/>
              <a:latin typeface="Calibri" panose="020F0502020204030204" pitchFamily="34" charset="0"/>
            </a:endParaRPr>
          </a:p>
          <a:p>
            <a:pPr algn="l" rtl="0" fontAlgn="base"/>
            <a:r>
              <a:rPr lang="en-GB" altLang="zh-CN" sz="1200" b="0" i="0">
                <a:solidFill>
                  <a:srgbClr val="444444"/>
                </a:solidFill>
                <a:effectLst/>
                <a:latin typeface="等线" panose="02010600030101010101" pitchFamily="2" charset="-122"/>
              </a:rPr>
              <a:t>​</a:t>
            </a:r>
            <a:endParaRPr lang="en-GB" altLang="zh-CN" b="0" i="0">
              <a:solidFill>
                <a:srgbClr val="444444"/>
              </a:solidFill>
              <a:effectLst/>
              <a:latin typeface="Calibri" panose="020F0502020204030204" pitchFamily="34" charset="0"/>
            </a:endParaRPr>
          </a:p>
          <a:p>
            <a:pPr algn="l" rtl="0" fontAlgn="base"/>
            <a:r>
              <a:rPr lang="en-GB" altLang="zh-CN" sz="1200" b="0" i="0" u="none" strike="noStrike">
                <a:solidFill>
                  <a:srgbClr val="000000"/>
                </a:solidFill>
                <a:effectLst/>
                <a:latin typeface="等线" panose="02010600030101010101" pitchFamily="2" charset="-122"/>
              </a:rPr>
              <a:t>We’re group 2 and are going to talk about how to improve the London Road and the West Access to Hilsea Lines.</a:t>
            </a:r>
            <a:endParaRPr lang="en-US" altLang="zh-CN" b="0" i="0">
              <a:solidFill>
                <a:srgbClr val="444444"/>
              </a:solidFill>
              <a:effectLst/>
              <a:latin typeface="Calibri" panose="020F0502020204030204" pitchFamily="34" charset="0"/>
            </a:endParaRPr>
          </a:p>
          <a:p>
            <a:endParaRPr lang="zh-CN" altLang="en-US"/>
          </a:p>
        </p:txBody>
      </p:sp>
      <p:sp>
        <p:nvSpPr>
          <p:cNvPr id="4" name="灯片编号占位符 3"/>
          <p:cNvSpPr>
            <a:spLocks noGrp="1"/>
          </p:cNvSpPr>
          <p:nvPr>
            <p:ph type="sldNum" sz="quarter" idx="5"/>
          </p:nvPr>
        </p:nvSpPr>
        <p:spPr/>
        <p:txBody>
          <a:bodyPr/>
          <a:lstStyle/>
          <a:p>
            <a:fld id="{BD533A49-2D66-4C4B-92F6-760B797A0688}" type="slidenum">
              <a:rPr lang="en-GB" smtClean="0"/>
              <a:t>1</a:t>
            </a:fld>
            <a:endParaRPr lang="en-GB"/>
          </a:p>
        </p:txBody>
      </p:sp>
    </p:spTree>
    <p:extLst>
      <p:ext uri="{BB962C8B-B14F-4D97-AF65-F5344CB8AC3E}">
        <p14:creationId xmlns:p14="http://schemas.microsoft.com/office/powerpoint/2010/main" val="307574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D1D5DB"/>
                </a:solidFill>
                <a:effectLst/>
                <a:latin typeface="Söhne"/>
              </a:rPr>
              <a:t>The first package we have is called Green Continuity. </a:t>
            </a:r>
          </a:p>
          <a:p>
            <a:endParaRPr lang="en-US" altLang="zh-CN" b="0" i="0">
              <a:solidFill>
                <a:srgbClr val="D1D5DB"/>
              </a:solidFill>
              <a:effectLst/>
              <a:latin typeface="Söhne"/>
            </a:endParaRPr>
          </a:p>
          <a:p>
            <a:r>
              <a:rPr lang="en-US" altLang="zh-CN" b="0" i="0">
                <a:solidFill>
                  <a:srgbClr val="D1D5DB"/>
                </a:solidFill>
                <a:effectLst/>
                <a:latin typeface="Söhne"/>
              </a:rPr>
              <a:t>It involves the construction of a new bridge with small gardens, which we call the "Park in the Sky." </a:t>
            </a:r>
          </a:p>
          <a:p>
            <a:endParaRPr lang="en-US" altLang="zh-CN" b="0" i="0">
              <a:solidFill>
                <a:srgbClr val="D1D5DB"/>
              </a:solidFill>
              <a:effectLst/>
              <a:latin typeface="Söhne"/>
            </a:endParaRPr>
          </a:p>
          <a:p>
            <a:r>
              <a:rPr lang="en-US" altLang="zh-CN" b="0" i="0">
                <a:solidFill>
                  <a:srgbClr val="D1D5DB"/>
                </a:solidFill>
                <a:effectLst/>
                <a:latin typeface="Söhne"/>
              </a:rPr>
              <a:t>This bridge will connect the Lido and Hilsea Lines, creating a continuous experience that is not broken by London Road. </a:t>
            </a:r>
          </a:p>
          <a:p>
            <a:endParaRPr lang="en-US" altLang="zh-CN" b="0" i="0">
              <a:solidFill>
                <a:srgbClr val="D1D5DB"/>
              </a:solidFill>
              <a:effectLst/>
              <a:latin typeface="Söhne"/>
            </a:endParaRPr>
          </a:p>
        </p:txBody>
      </p:sp>
      <p:sp>
        <p:nvSpPr>
          <p:cNvPr id="4" name="灯片编号占位符 3"/>
          <p:cNvSpPr>
            <a:spLocks noGrp="1"/>
          </p:cNvSpPr>
          <p:nvPr>
            <p:ph type="sldNum" sz="quarter" idx="5"/>
          </p:nvPr>
        </p:nvSpPr>
        <p:spPr/>
        <p:txBody>
          <a:bodyPr/>
          <a:lstStyle/>
          <a:p>
            <a:fld id="{BD533A49-2D66-4C4B-92F6-760B797A0688}" type="slidenum">
              <a:rPr lang="en-GB" smtClean="0"/>
              <a:t>14</a:t>
            </a:fld>
            <a:endParaRPr lang="en-GB"/>
          </a:p>
        </p:txBody>
      </p:sp>
    </p:spTree>
    <p:extLst>
      <p:ext uri="{BB962C8B-B14F-4D97-AF65-F5344CB8AC3E}">
        <p14:creationId xmlns:p14="http://schemas.microsoft.com/office/powerpoint/2010/main" val="176414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So this is the top view for package 1.</a:t>
            </a:r>
          </a:p>
          <a:p>
            <a:endParaRPr lang="en-GB" altLang="zh-CN" dirty="0"/>
          </a:p>
          <a:p>
            <a:r>
              <a:rPr lang="en-US" altLang="zh-CN" b="0" i="0" dirty="0">
                <a:solidFill>
                  <a:srgbClr val="D1D5DB"/>
                </a:solidFill>
                <a:effectLst/>
                <a:latin typeface="Söhne"/>
              </a:rPr>
              <a:t>In this design, we propose to reduce the roadway to 2 lanes per direction and remove the median fence. </a:t>
            </a:r>
          </a:p>
          <a:p>
            <a:r>
              <a:rPr lang="en-US" altLang="zh-CN" b="0" i="0" dirty="0">
                <a:solidFill>
                  <a:srgbClr val="D1D5DB"/>
                </a:solidFill>
                <a:effectLst/>
                <a:latin typeface="Söhne"/>
              </a:rPr>
              <a:t>The space saved from this change will be used to widen the footway,</a:t>
            </a:r>
            <a:r>
              <a:rPr lang="en-GB" altLang="zh-CN" b="0" i="0" dirty="0">
                <a:solidFill>
                  <a:srgbClr val="D1D5DB"/>
                </a:solidFill>
                <a:effectLst/>
                <a:latin typeface="Söhne"/>
              </a:rPr>
              <a:t> median and</a:t>
            </a:r>
            <a:r>
              <a:rPr lang="en-US" altLang="zh-CN" b="0" i="0" dirty="0">
                <a:solidFill>
                  <a:srgbClr val="D1D5DB"/>
                </a:solidFill>
                <a:effectLst/>
                <a:latin typeface="Söhne"/>
              </a:rPr>
              <a:t> provide cycle lanes and parking.</a:t>
            </a:r>
          </a:p>
          <a:p>
            <a:endParaRPr lang="en-US" altLang="zh-CN" b="0" i="0" dirty="0">
              <a:solidFill>
                <a:srgbClr val="D1D5DB"/>
              </a:solidFill>
              <a:effectLst/>
              <a:latin typeface="Söhne"/>
            </a:endParaRPr>
          </a:p>
          <a:p>
            <a:r>
              <a:rPr lang="en-US" altLang="zh-CN" b="0" i="0" dirty="0">
                <a:solidFill>
                  <a:srgbClr val="D1D5DB"/>
                </a:solidFill>
                <a:effectLst/>
                <a:latin typeface="Söhne"/>
              </a:rPr>
              <a:t>Then we come to the centerpiece of package 1: the bridge itself.</a:t>
            </a:r>
          </a:p>
          <a:p>
            <a:r>
              <a:rPr lang="en-US" altLang="zh-CN" b="0" i="0" dirty="0">
                <a:solidFill>
                  <a:srgbClr val="D1D5DB"/>
                </a:solidFill>
                <a:effectLst/>
                <a:latin typeface="Söhne"/>
              </a:rPr>
              <a:t>It measures 140 meters in length, 6 meters in width and serves as a </a:t>
            </a:r>
            <a:r>
              <a:rPr lang="en-US" altLang="zh-CN" b="1" i="0" dirty="0">
                <a:solidFill>
                  <a:srgbClr val="D1D5DB"/>
                </a:solidFill>
                <a:effectLst/>
                <a:latin typeface="Söhne"/>
              </a:rPr>
              <a:t>connection of the green corridor</a:t>
            </a:r>
            <a:r>
              <a:rPr lang="en-US" altLang="zh-CN" b="0" i="0" dirty="0">
                <a:solidFill>
                  <a:srgbClr val="D1D5DB"/>
                </a:solidFill>
                <a:effectLst/>
                <a:latin typeface="Söhne"/>
              </a:rPr>
              <a:t>.</a:t>
            </a:r>
          </a:p>
          <a:p>
            <a:r>
              <a:rPr lang="en-US" altLang="zh-CN" b="0" i="0" dirty="0">
                <a:solidFill>
                  <a:srgbClr val="D1D5DB"/>
                </a:solidFill>
                <a:effectLst/>
                <a:latin typeface="Söhne"/>
              </a:rPr>
              <a:t>I</a:t>
            </a:r>
            <a:r>
              <a:rPr lang="en-GB" altLang="zh-CN" b="0" i="0" dirty="0">
                <a:solidFill>
                  <a:srgbClr val="D1D5DB"/>
                </a:solidFill>
                <a:effectLst/>
                <a:latin typeface="Söhne"/>
              </a:rPr>
              <a:t>t has universal accessibility</a:t>
            </a:r>
            <a:r>
              <a:rPr lang="en-US" altLang="zh-CN" b="0" i="0" dirty="0">
                <a:solidFill>
                  <a:srgbClr val="D1D5DB"/>
                </a:solidFill>
                <a:effectLst/>
                <a:latin typeface="Söhne"/>
              </a:rPr>
              <a:t>, like </a:t>
            </a:r>
            <a:r>
              <a:rPr lang="en-GB" altLang="zh-CN" b="0" i="0" dirty="0">
                <a:solidFill>
                  <a:srgbClr val="D1D5DB"/>
                </a:solidFill>
                <a:effectLst/>
                <a:latin typeface="Söhne"/>
              </a:rPr>
              <a:t>be friendly to </a:t>
            </a:r>
            <a:r>
              <a:rPr lang="en-US" altLang="zh-CN" b="0" i="0" dirty="0">
                <a:solidFill>
                  <a:srgbClr val="D1D5DB"/>
                </a:solidFill>
                <a:effectLst/>
                <a:latin typeface="Söhne"/>
              </a:rPr>
              <a:t>wheelchair users and cyclists, because of the gradient of 0.05 and lifts on both sides of the road.</a:t>
            </a:r>
          </a:p>
          <a:p>
            <a:endParaRPr lang="en-US" altLang="zh-CN" b="0" i="0" dirty="0">
              <a:solidFill>
                <a:srgbClr val="D1D5DB"/>
              </a:solidFill>
              <a:effectLst/>
              <a:latin typeface="Söhne"/>
            </a:endParaRPr>
          </a:p>
          <a:p>
            <a:r>
              <a:rPr lang="en-US" altLang="zh-CN" b="0" i="0" dirty="0">
                <a:solidFill>
                  <a:srgbClr val="D1D5DB"/>
                </a:solidFill>
                <a:effectLst/>
                <a:latin typeface="Söhne"/>
              </a:rPr>
              <a:t>Another unique design is the Bus Interchange. Where the Shelter Area will cover 1000 square meters, and the Facilities Area will span 370 square meters with amenities such as </a:t>
            </a:r>
            <a:r>
              <a:rPr lang="en-US" altLang="zh-CN" b="1" i="0" dirty="0">
                <a:solidFill>
                  <a:srgbClr val="D1D5DB"/>
                </a:solidFill>
                <a:effectLst/>
                <a:latin typeface="Söhne"/>
              </a:rPr>
              <a:t>Tourist.</a:t>
            </a:r>
            <a:r>
              <a:rPr lang="en-US" altLang="zh-CN" b="0" i="0" dirty="0">
                <a:solidFill>
                  <a:srgbClr val="D1D5DB"/>
                </a:solidFill>
                <a:effectLst/>
                <a:latin typeface="Söhne"/>
              </a:rPr>
              <a:t>..</a:t>
            </a:r>
          </a:p>
          <a:p>
            <a:endParaRPr lang="en-US" altLang="zh-CN" b="0" i="0" dirty="0">
              <a:solidFill>
                <a:srgbClr val="D1D5DB"/>
              </a:solidFill>
              <a:effectLst/>
              <a:latin typeface="Söhne"/>
            </a:endParaRPr>
          </a:p>
        </p:txBody>
      </p:sp>
      <p:sp>
        <p:nvSpPr>
          <p:cNvPr id="4" name="灯片编号占位符 3"/>
          <p:cNvSpPr>
            <a:spLocks noGrp="1"/>
          </p:cNvSpPr>
          <p:nvPr>
            <p:ph type="sldNum" sz="quarter" idx="5"/>
          </p:nvPr>
        </p:nvSpPr>
        <p:spPr/>
        <p:txBody>
          <a:bodyPr/>
          <a:lstStyle/>
          <a:p>
            <a:fld id="{BD533A49-2D66-4C4B-92F6-760B797A0688}" type="slidenum">
              <a:rPr lang="en-GB" smtClean="0"/>
              <a:t>15</a:t>
            </a:fld>
            <a:endParaRPr lang="en-GB"/>
          </a:p>
        </p:txBody>
      </p:sp>
    </p:spTree>
    <p:extLst>
      <p:ext uri="{BB962C8B-B14F-4D97-AF65-F5344CB8AC3E}">
        <p14:creationId xmlns:p14="http://schemas.microsoft.com/office/powerpoint/2010/main" val="105454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make it clear, we also offer a cross-sectional view with </a:t>
            </a:r>
            <a:r>
              <a:rPr lang="en-US" altLang="zh-CN" b="0" i="0" dirty="0">
                <a:solidFill>
                  <a:srgbClr val="D1D5DB"/>
                </a:solidFill>
                <a:effectLst/>
                <a:latin typeface="Söhne"/>
              </a:rPr>
              <a:t>cases.</a:t>
            </a:r>
          </a:p>
          <a:p>
            <a:endParaRPr lang="en-US" altLang="zh-CN" b="0" i="0" dirty="0">
              <a:solidFill>
                <a:srgbClr val="D1D5DB"/>
              </a:solidFill>
              <a:effectLst/>
              <a:latin typeface="Söhne"/>
            </a:endParaRPr>
          </a:p>
          <a:p>
            <a:r>
              <a:rPr lang="en-US" altLang="zh-CN" b="0" i="0" dirty="0">
                <a:solidFill>
                  <a:srgbClr val="D1D5DB"/>
                </a:solidFill>
                <a:effectLst/>
                <a:latin typeface="Söhne"/>
                <a:ea typeface="等线"/>
              </a:rPr>
              <a:t>The first two images are from the NCTU bus stop in Taiwan, China, [</a:t>
            </a:r>
            <a:r>
              <a:rPr lang="en-US" altLang="zh-CN" b="0" i="1" dirty="0">
                <a:solidFill>
                  <a:srgbClr val="D1D5DB"/>
                </a:solidFill>
                <a:effectLst/>
                <a:latin typeface="Söhne"/>
                <a:ea typeface="等线"/>
              </a:rPr>
              <a:t>designed by CHU STUDIO.]</a:t>
            </a:r>
            <a:r>
              <a:rPr lang="en-US" altLang="zh-CN" i="1" dirty="0">
                <a:solidFill>
                  <a:srgbClr val="D1D5DB"/>
                </a:solidFill>
                <a:latin typeface="Söhne"/>
                <a:ea typeface="等线"/>
              </a:rPr>
              <a:t> </a:t>
            </a:r>
            <a:endParaRPr lang="en-US" altLang="zh-CN" b="0" i="1" dirty="0">
              <a:solidFill>
                <a:srgbClr val="D1D5DB"/>
              </a:solidFill>
              <a:effectLst/>
              <a:latin typeface="Söhne"/>
              <a:ea typeface="等线"/>
            </a:endParaRPr>
          </a:p>
          <a:p>
            <a:r>
              <a:rPr lang="en-US" altLang="zh-CN" b="0" i="0" dirty="0">
                <a:solidFill>
                  <a:srgbClr val="D1D5DB"/>
                </a:solidFill>
                <a:effectLst/>
                <a:latin typeface="Söhne"/>
              </a:rPr>
              <a:t>We want to draw inspiration from the green shelter roof design, which allows people to easily </a:t>
            </a:r>
            <a:r>
              <a:rPr lang="en-US" altLang="zh-CN" b="1" i="0" dirty="0">
                <a:solidFill>
                  <a:srgbClr val="D1D5DB"/>
                </a:solidFill>
                <a:effectLst/>
                <a:latin typeface="Söhne"/>
              </a:rPr>
              <a:t>climb and sit,</a:t>
            </a:r>
            <a:r>
              <a:rPr lang="en-US" altLang="zh-CN" b="0" i="0" dirty="0">
                <a:solidFill>
                  <a:srgbClr val="D1D5DB"/>
                </a:solidFill>
                <a:effectLst/>
                <a:latin typeface="Söhne"/>
              </a:rPr>
              <a:t> for </a:t>
            </a:r>
            <a:r>
              <a:rPr lang="en-US" altLang="zh-CN" b="1" i="0" dirty="0">
                <a:solidFill>
                  <a:srgbClr val="D1D5DB"/>
                </a:solidFill>
                <a:effectLst/>
                <a:latin typeface="Söhne"/>
              </a:rPr>
              <a:t>shade, conversation, and rest, </a:t>
            </a:r>
            <a:r>
              <a:rPr lang="en-US" altLang="zh-CN" b="0" i="0" dirty="0">
                <a:solidFill>
                  <a:srgbClr val="D1D5DB"/>
                </a:solidFill>
                <a:effectLst/>
                <a:latin typeface="Söhne"/>
              </a:rPr>
              <a:t>using</a:t>
            </a:r>
            <a:r>
              <a:rPr lang="en-US" altLang="zh-CN" b="1" i="0" dirty="0">
                <a:solidFill>
                  <a:srgbClr val="D1D5DB"/>
                </a:solidFill>
                <a:effectLst/>
                <a:latin typeface="Söhne"/>
              </a:rPr>
              <a:t> </a:t>
            </a:r>
            <a:r>
              <a:rPr lang="en-US" altLang="zh-CN" b="0" i="0" dirty="0">
                <a:solidFill>
                  <a:srgbClr val="303030"/>
                </a:solidFill>
                <a:effectLst/>
                <a:latin typeface="Source Sans Pro" panose="020B0503030403020204" pitchFamily="34" charset="0"/>
              </a:rPr>
              <a:t>a series of </a:t>
            </a:r>
            <a:r>
              <a:rPr lang="en-US" altLang="zh-CN" b="1" i="0" dirty="0">
                <a:solidFill>
                  <a:srgbClr val="303030"/>
                </a:solidFill>
                <a:effectLst/>
                <a:latin typeface="Source Sans Pro" panose="020B0503030403020204" pitchFamily="34" charset="0"/>
              </a:rPr>
              <a:t>planks of different heights</a:t>
            </a:r>
            <a:r>
              <a:rPr lang="en-US" altLang="zh-CN" b="0" i="0" dirty="0">
                <a:solidFill>
                  <a:srgbClr val="D1D5DB"/>
                </a:solidFill>
                <a:effectLst/>
                <a:latin typeface="Söhne"/>
              </a:rPr>
              <a:t>.</a:t>
            </a:r>
            <a:endParaRPr lang="en-US" altLang="zh-CN" b="0" i="0" dirty="0">
              <a:solidFill>
                <a:srgbClr val="D1D5DB"/>
              </a:solidFill>
              <a:effectLst/>
              <a:latin typeface="Söhne"/>
              <a:ea typeface="等线"/>
            </a:endParaRPr>
          </a:p>
          <a:p>
            <a:endParaRPr lang="en-US" altLang="zh-CN" b="0" i="0" dirty="0">
              <a:solidFill>
                <a:srgbClr val="D1D5DB"/>
              </a:solidFill>
              <a:effectLst/>
              <a:latin typeface="Söhne"/>
            </a:endParaRPr>
          </a:p>
          <a:p>
            <a:r>
              <a:rPr lang="en-US" altLang="zh-CN" b="0" i="0" dirty="0">
                <a:solidFill>
                  <a:srgbClr val="D1D5DB"/>
                </a:solidFill>
                <a:effectLst/>
                <a:latin typeface="Söhne"/>
              </a:rPr>
              <a:t>Moreover, </a:t>
            </a:r>
            <a:r>
              <a:rPr lang="en-US" altLang="zh-CN" b="1" i="0" dirty="0">
                <a:solidFill>
                  <a:srgbClr val="D1D5DB"/>
                </a:solidFill>
                <a:effectLst/>
                <a:latin typeface="Söhne"/>
              </a:rPr>
              <a:t>solar panels </a:t>
            </a:r>
            <a:r>
              <a:rPr lang="en-US" altLang="zh-CN" b="0" i="0" dirty="0">
                <a:solidFill>
                  <a:srgbClr val="D1D5DB"/>
                </a:solidFill>
                <a:effectLst/>
                <a:latin typeface="Söhne"/>
              </a:rPr>
              <a:t>will be installed on the roof to power the station's lighting, which is aligning with our sustainable vision.</a:t>
            </a:r>
            <a:endParaRPr lang="en-US" altLang="zh-CN" dirty="0"/>
          </a:p>
          <a:p>
            <a:endParaRPr lang="en-US" altLang="zh-CN" dirty="0"/>
          </a:p>
          <a:p>
            <a:r>
              <a:rPr lang="en-US" altLang="zh-CN" b="0" i="0" dirty="0">
                <a:solidFill>
                  <a:srgbClr val="D1D5DB"/>
                </a:solidFill>
                <a:effectLst/>
                <a:latin typeface="Söhne"/>
                <a:ea typeface="等线"/>
              </a:rPr>
              <a:t>The last two images show examples of green bridge.</a:t>
            </a:r>
            <a:endParaRPr lang="en-US" altLang="zh-CN" dirty="0">
              <a:ea typeface="等线"/>
            </a:endParaRPr>
          </a:p>
          <a:p>
            <a:r>
              <a:rPr lang="en-US" altLang="zh-CN" sz="2800" b="0" i="0" dirty="0">
                <a:solidFill>
                  <a:srgbClr val="D1D5DB"/>
                </a:solidFill>
                <a:effectLst/>
                <a:latin typeface="Söhne"/>
              </a:rPr>
              <a:t>The image on the right is of the Vancouver Land Bridge in Canada, which use loops to separate pedestrian and relaxation spaces while providing greenery.</a:t>
            </a:r>
          </a:p>
          <a:p>
            <a:r>
              <a:rPr lang="en-US" altLang="zh-CN" sz="1800" b="0" i="0" dirty="0">
                <a:solidFill>
                  <a:srgbClr val="000000"/>
                </a:solidFill>
                <a:effectLst/>
                <a:latin typeface="Calibri" panose="020F0502020204030204" pitchFamily="34" charset="0"/>
              </a:rPr>
              <a:t>And The left one is in </a:t>
            </a:r>
            <a:r>
              <a:rPr lang="en-US" altLang="zh-CN" sz="2800" b="0" i="0" dirty="0">
                <a:solidFill>
                  <a:srgbClr val="D1D5DB"/>
                </a:solidFill>
                <a:effectLst/>
                <a:latin typeface="Söhne"/>
              </a:rPr>
              <a:t>Kazakhstan [</a:t>
            </a:r>
            <a:r>
              <a:rPr lang="en-US" altLang="zh-CN" sz="2800" b="0" i="1" dirty="0">
                <a:solidFill>
                  <a:srgbClr val="D1D5DB"/>
                </a:solidFill>
                <a:effectLst/>
                <a:latin typeface="Söhne"/>
              </a:rPr>
              <a:t>designed by ATRIUM </a:t>
            </a:r>
            <a:r>
              <a:rPr lang="en-US" altLang="zh-CN" sz="2800" b="0" i="0" dirty="0">
                <a:solidFill>
                  <a:srgbClr val="D1D5DB"/>
                </a:solidFill>
                <a:effectLst/>
                <a:latin typeface="Söhne"/>
              </a:rPr>
              <a:t>]. </a:t>
            </a:r>
            <a:r>
              <a:rPr lang="en-US" altLang="zh-CN" sz="2800" b="0" i="0" dirty="0">
                <a:solidFill>
                  <a:srgbClr val="ECECF1"/>
                </a:solidFill>
                <a:effectLst/>
                <a:latin typeface="Söhne"/>
              </a:rPr>
              <a:t>From the bridge, pedestrians find a hill with an observation deck and community spaces. </a:t>
            </a:r>
          </a:p>
          <a:p>
            <a:endParaRPr lang="en-US" altLang="zh-CN" sz="2800" b="1" i="0" dirty="0">
              <a:solidFill>
                <a:srgbClr val="ECECF1"/>
              </a:solidFill>
              <a:effectLst/>
              <a:latin typeface="Söhne"/>
            </a:endParaRPr>
          </a:p>
          <a:p>
            <a:r>
              <a:rPr lang="en-US" altLang="zh-CN" sz="2800" b="1" i="0" dirty="0">
                <a:solidFill>
                  <a:srgbClr val="ECECF1"/>
                </a:solidFill>
                <a:effectLst/>
                <a:latin typeface="Söhne"/>
              </a:rPr>
              <a:t>[Click]</a:t>
            </a:r>
          </a:p>
          <a:p>
            <a:pPr algn="l"/>
            <a:r>
              <a:rPr lang="en-US" altLang="zh-CN" sz="4000" b="0" i="0" dirty="0">
                <a:effectLst/>
                <a:latin typeface="Söhne"/>
                <a:ea typeface="等线"/>
              </a:rPr>
              <a:t>Inspired by these two designs and with a focus on promoting cycling, the bridge in Package 1 will feature green spaces, artistic features, and resting areas, as well as a separate pathway for bicycles and pedestrians, Which will enable cyclists to travel continuously between Lido and Hilsea Lines without obstruction.</a:t>
            </a:r>
          </a:p>
          <a:p>
            <a:br>
              <a:rPr lang="en-US" altLang="zh-CN" sz="4000" dirty="0"/>
            </a:br>
            <a:r>
              <a:rPr lang="en-US" altLang="zh-CN" sz="4000" dirty="0"/>
              <a:t>Time: 2min 40s</a:t>
            </a:r>
            <a:br>
              <a:rPr lang="en-US" altLang="zh-CN" sz="1800" b="0" i="0" dirty="0">
                <a:solidFill>
                  <a:srgbClr val="000000"/>
                </a:solidFill>
                <a:effectLst/>
                <a:latin typeface="Calibri" panose="020F0502020204030204" pitchFamily="34" charset="0"/>
              </a:rPr>
            </a:br>
            <a:endParaRPr lang="zh-CN" altLang="en-US" dirty="0"/>
          </a:p>
        </p:txBody>
      </p:sp>
      <p:sp>
        <p:nvSpPr>
          <p:cNvPr id="4" name="灯片编号占位符 3"/>
          <p:cNvSpPr>
            <a:spLocks noGrp="1"/>
          </p:cNvSpPr>
          <p:nvPr>
            <p:ph type="sldNum" sz="quarter" idx="5"/>
          </p:nvPr>
        </p:nvSpPr>
        <p:spPr/>
        <p:txBody>
          <a:bodyPr/>
          <a:lstStyle/>
          <a:p>
            <a:fld id="{BD533A49-2D66-4C4B-92F6-760B797A0688}" type="slidenum">
              <a:rPr lang="en-GB" smtClean="0"/>
              <a:t>16</a:t>
            </a:fld>
            <a:endParaRPr lang="en-GB"/>
          </a:p>
        </p:txBody>
      </p:sp>
    </p:spTree>
    <p:extLst>
      <p:ext uri="{BB962C8B-B14F-4D97-AF65-F5344CB8AC3E}">
        <p14:creationId xmlns:p14="http://schemas.microsoft.com/office/powerpoint/2010/main" val="828039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533A49-2D66-4C4B-92F6-760B797A0688}" type="slidenum">
              <a:rPr lang="en-GB" smtClean="0"/>
              <a:t>18</a:t>
            </a:fld>
            <a:endParaRPr lang="en-GB"/>
          </a:p>
        </p:txBody>
      </p:sp>
    </p:spTree>
    <p:extLst>
      <p:ext uri="{BB962C8B-B14F-4D97-AF65-F5344CB8AC3E}">
        <p14:creationId xmlns:p14="http://schemas.microsoft.com/office/powerpoint/2010/main" val="935137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Portsmouth Bus Station</a:t>
            </a:r>
          </a:p>
          <a:p>
            <a:r>
              <a:rPr lang="en-GB"/>
              <a:t>Waltham Forest crossing</a:t>
            </a:r>
          </a:p>
          <a:p>
            <a:endParaRPr lang="en-GB"/>
          </a:p>
          <a:p>
            <a:endParaRPr lang="en-GB"/>
          </a:p>
        </p:txBody>
      </p:sp>
      <p:sp>
        <p:nvSpPr>
          <p:cNvPr id="4" name="Slide Number Placeholder 3"/>
          <p:cNvSpPr>
            <a:spLocks noGrp="1"/>
          </p:cNvSpPr>
          <p:nvPr>
            <p:ph type="sldNum" sz="quarter" idx="5"/>
          </p:nvPr>
        </p:nvSpPr>
        <p:spPr/>
        <p:txBody>
          <a:bodyPr/>
          <a:lstStyle/>
          <a:p>
            <a:fld id="{BD533A49-2D66-4C4B-92F6-760B797A0688}" type="slidenum">
              <a:rPr lang="en-GB" smtClean="0"/>
              <a:t>19</a:t>
            </a:fld>
            <a:endParaRPr lang="en-GB"/>
          </a:p>
        </p:txBody>
      </p:sp>
    </p:spTree>
    <p:extLst>
      <p:ext uri="{BB962C8B-B14F-4D97-AF65-F5344CB8AC3E}">
        <p14:creationId xmlns:p14="http://schemas.microsoft.com/office/powerpoint/2010/main" val="1723150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the slide</a:t>
            </a:r>
          </a:p>
          <a:p>
            <a:endParaRPr lang="en-US"/>
          </a:p>
          <a:p>
            <a:r>
              <a:rPr lang="en-US"/>
              <a:t>This package will focus on increasing the space available for public realm and improvements will be aimed at opportunities and activities for the community.</a:t>
            </a:r>
          </a:p>
          <a:p>
            <a:endParaRPr lang="en-US"/>
          </a:p>
          <a:p>
            <a:r>
              <a:rPr lang="en-US"/>
              <a:t>The upgrades in this package would align with other initiatives the city is proposing such as those like the Guildhall Walk and continue the cities ambitions supported by the Levelling Up Fund, Future High Streets Fund and Safer Streets Fund</a:t>
            </a:r>
            <a:endParaRPr lang="en-GB"/>
          </a:p>
        </p:txBody>
      </p:sp>
      <p:sp>
        <p:nvSpPr>
          <p:cNvPr id="4" name="Slide Number Placeholder 3"/>
          <p:cNvSpPr>
            <a:spLocks noGrp="1"/>
          </p:cNvSpPr>
          <p:nvPr>
            <p:ph type="sldNum" sz="quarter" idx="5"/>
          </p:nvPr>
        </p:nvSpPr>
        <p:spPr/>
        <p:txBody>
          <a:bodyPr/>
          <a:lstStyle/>
          <a:p>
            <a:fld id="{BD533A49-2D66-4C4B-92F6-760B797A0688}" type="slidenum">
              <a:rPr lang="en-GB" smtClean="0"/>
              <a:t>20</a:t>
            </a:fld>
            <a:endParaRPr lang="en-GB"/>
          </a:p>
        </p:txBody>
      </p:sp>
    </p:spTree>
    <p:extLst>
      <p:ext uri="{BB962C8B-B14F-4D97-AF65-F5344CB8AC3E}">
        <p14:creationId xmlns:p14="http://schemas.microsoft.com/office/powerpoint/2010/main" val="2887376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described </a:t>
            </a:r>
            <a:r>
              <a:rPr lang="en-US" err="1"/>
              <a:t>coloured</a:t>
            </a:r>
            <a:r>
              <a:rPr lang="en-US"/>
              <a:t> area on image. </a:t>
            </a:r>
            <a:r>
              <a:rPr lang="en-US" b="1"/>
              <a:t>Including size of space</a:t>
            </a:r>
            <a:endParaRPr lang="en-US"/>
          </a:p>
          <a:p>
            <a:r>
              <a:rPr lang="en-US"/>
              <a:t>** remember to note crossing </a:t>
            </a:r>
            <a:endParaRPr lang="en-GB"/>
          </a:p>
        </p:txBody>
      </p:sp>
      <p:sp>
        <p:nvSpPr>
          <p:cNvPr id="4" name="Slide Number Placeholder 3"/>
          <p:cNvSpPr>
            <a:spLocks noGrp="1"/>
          </p:cNvSpPr>
          <p:nvPr>
            <p:ph type="sldNum" sz="quarter" idx="5"/>
          </p:nvPr>
        </p:nvSpPr>
        <p:spPr/>
        <p:txBody>
          <a:bodyPr/>
          <a:lstStyle/>
          <a:p>
            <a:fld id="{BD533A49-2D66-4C4B-92F6-760B797A0688}" type="slidenum">
              <a:rPr lang="en-GB" smtClean="0"/>
              <a:t>21</a:t>
            </a:fld>
            <a:endParaRPr lang="en-GB"/>
          </a:p>
        </p:txBody>
      </p:sp>
    </p:spTree>
    <p:extLst>
      <p:ext uri="{BB962C8B-B14F-4D97-AF65-F5344CB8AC3E}">
        <p14:creationId xmlns:p14="http://schemas.microsoft.com/office/powerpoint/2010/main" val="959148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1 - road cross section </a:t>
            </a:r>
          </a:p>
          <a:p>
            <a:r>
              <a:rPr lang="en-US"/>
              <a:t>** 2 – Bus Stop </a:t>
            </a:r>
          </a:p>
          <a:p>
            <a:r>
              <a:rPr lang="en-US"/>
              <a:t>** 3 – community space </a:t>
            </a:r>
          </a:p>
          <a:p>
            <a:endParaRPr lang="en-US"/>
          </a:p>
          <a:p>
            <a:r>
              <a:rPr lang="en-US"/>
              <a:t>This space focuses on creating opportunities for business, art and culture in the area and aims at producing a space that everyone can feel comfortable in and use whether it be children or the elderly. The space should be flexible to fit the communities needs and wants as the arise whether that be a need for activity, music or markets. This space will allow the users to make it their own while still being a part of nature. </a:t>
            </a:r>
          </a:p>
          <a:p>
            <a:endParaRPr lang="en-GB"/>
          </a:p>
        </p:txBody>
      </p:sp>
      <p:sp>
        <p:nvSpPr>
          <p:cNvPr id="4" name="Slide Number Placeholder 3"/>
          <p:cNvSpPr>
            <a:spLocks noGrp="1"/>
          </p:cNvSpPr>
          <p:nvPr>
            <p:ph type="sldNum" sz="quarter" idx="5"/>
          </p:nvPr>
        </p:nvSpPr>
        <p:spPr/>
        <p:txBody>
          <a:bodyPr/>
          <a:lstStyle/>
          <a:p>
            <a:fld id="{BD533A49-2D66-4C4B-92F6-760B797A0688}" type="slidenum">
              <a:rPr lang="en-GB" smtClean="0"/>
              <a:t>22</a:t>
            </a:fld>
            <a:endParaRPr lang="en-GB"/>
          </a:p>
        </p:txBody>
      </p:sp>
    </p:spTree>
    <p:extLst>
      <p:ext uri="{BB962C8B-B14F-4D97-AF65-F5344CB8AC3E}">
        <p14:creationId xmlns:p14="http://schemas.microsoft.com/office/powerpoint/2010/main" val="162660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533A49-2D66-4C4B-92F6-760B797A0688}" type="slidenum">
              <a:rPr lang="en-GB" smtClean="0"/>
              <a:t>25</a:t>
            </a:fld>
            <a:endParaRPr lang="en-GB"/>
          </a:p>
        </p:txBody>
      </p:sp>
    </p:spTree>
    <p:extLst>
      <p:ext uri="{BB962C8B-B14F-4D97-AF65-F5344CB8AC3E}">
        <p14:creationId xmlns:p14="http://schemas.microsoft.com/office/powerpoint/2010/main" val="242078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a:t>This is our table of contents</a:t>
            </a:r>
            <a:endParaRPr lang="zh-CN" altLang="en-US"/>
          </a:p>
          <a:p>
            <a:endParaRPr lang="zh-CN" altLang="en-US"/>
          </a:p>
        </p:txBody>
      </p:sp>
      <p:sp>
        <p:nvSpPr>
          <p:cNvPr id="4" name="灯片编号占位符 3"/>
          <p:cNvSpPr>
            <a:spLocks noGrp="1"/>
          </p:cNvSpPr>
          <p:nvPr>
            <p:ph type="sldNum" sz="quarter" idx="5"/>
          </p:nvPr>
        </p:nvSpPr>
        <p:spPr/>
        <p:txBody>
          <a:bodyPr/>
          <a:lstStyle/>
          <a:p>
            <a:fld id="{BD533A49-2D66-4C4B-92F6-760B797A0688}" type="slidenum">
              <a:rPr lang="en-GB" smtClean="0"/>
              <a:t>2</a:t>
            </a:fld>
            <a:endParaRPr lang="en-GB"/>
          </a:p>
        </p:txBody>
      </p:sp>
    </p:spTree>
    <p:extLst>
      <p:ext uri="{BB962C8B-B14F-4D97-AF65-F5344CB8AC3E}">
        <p14:creationId xmlns:p14="http://schemas.microsoft.com/office/powerpoint/2010/main" val="1957226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a:solidFill>
                  <a:srgbClr val="000000"/>
                </a:solidFill>
                <a:effectLst/>
                <a:latin typeface="等线" panose="02010600030101010101" pitchFamily="2" charset="-122"/>
              </a:rPr>
              <a:t>To begin with, our study area is </a:t>
            </a:r>
            <a:r>
              <a:rPr lang="en-US" altLang="zh-CN" sz="1800" b="1" i="0" u="none" strike="noStrike">
                <a:solidFill>
                  <a:srgbClr val="000000"/>
                </a:solidFill>
                <a:effectLst/>
                <a:latin typeface="等线" panose="02010600030101010101" pitchFamily="2" charset="-122"/>
              </a:rPr>
              <a:t>located below…</a:t>
            </a:r>
          </a:p>
          <a:p>
            <a:r>
              <a:rPr lang="en-US" altLang="zh-CN" sz="1800" b="0" i="0" u="none" strike="noStrike">
                <a:solidFill>
                  <a:srgbClr val="000000"/>
                </a:solidFill>
                <a:effectLst/>
                <a:latin typeface="等线" panose="02010600030101010101" pitchFamily="2" charset="-122"/>
              </a:rPr>
              <a:t>And </a:t>
            </a:r>
            <a:r>
              <a:rPr lang="en-GB" altLang="zh-CN" sz="1800" b="0" i="0" u="none" strike="noStrike">
                <a:solidFill>
                  <a:srgbClr val="000000"/>
                </a:solidFill>
                <a:effectLst/>
                <a:latin typeface="等线" panose="02010600030101010101" pitchFamily="2" charset="-122"/>
              </a:rPr>
              <a:t>t</a:t>
            </a:r>
            <a:r>
              <a:rPr lang="en-US" altLang="zh-CN" sz="2800" b="0" i="0">
                <a:solidFill>
                  <a:srgbClr val="D1D5DB"/>
                </a:solidFill>
                <a:effectLst/>
                <a:latin typeface="Söhne"/>
              </a:rPr>
              <a:t>o the west,   is </a:t>
            </a:r>
            <a:r>
              <a:rPr lang="en-US" altLang="zh-CN" sz="2800" b="1" i="0">
                <a:solidFill>
                  <a:srgbClr val="D1D5DB"/>
                </a:solidFill>
                <a:effectLst/>
                <a:latin typeface="Söhne"/>
              </a:rPr>
              <a:t>the Lido</a:t>
            </a:r>
            <a:r>
              <a:rPr lang="en-US" altLang="zh-CN" sz="2800" b="0" i="0">
                <a:solidFill>
                  <a:srgbClr val="D1D5DB"/>
                </a:solidFill>
                <a:effectLst/>
                <a:latin typeface="Söhne"/>
              </a:rPr>
              <a:t>..</a:t>
            </a:r>
          </a:p>
          <a:p>
            <a:r>
              <a:rPr lang="en-US" altLang="zh-CN" sz="2800" b="0" i="0" u="none" strike="noStrike">
                <a:solidFill>
                  <a:srgbClr val="D1D5DB"/>
                </a:solidFill>
                <a:effectLst/>
                <a:latin typeface="Söhne"/>
              </a:rPr>
              <a:t>And to the east,    is </a:t>
            </a:r>
            <a:r>
              <a:rPr lang="en-GB" altLang="zh-CN" sz="2800" b="1" i="0" u="none" strike="noStrike">
                <a:solidFill>
                  <a:srgbClr val="D1D5DB"/>
                </a:solidFill>
                <a:effectLst/>
                <a:latin typeface="Söhne"/>
              </a:rPr>
              <a:t>Hilsea Lines</a:t>
            </a:r>
            <a:r>
              <a:rPr lang="en-GB" altLang="zh-CN" sz="2800" b="0" i="0" u="none" strike="noStrike">
                <a:solidFill>
                  <a:srgbClr val="D1D5DB"/>
                </a:solidFill>
                <a:effectLst/>
                <a:latin typeface="Söhne"/>
              </a:rPr>
              <a:t>..</a:t>
            </a:r>
          </a:p>
          <a:p>
            <a:endParaRPr lang="en-US" altLang="zh-CN" sz="1800" b="0" i="0" u="none" strike="noStrike">
              <a:solidFill>
                <a:srgbClr val="000000"/>
              </a:solidFill>
              <a:effectLst/>
              <a:latin typeface="等线" panose="02010600030101010101" pitchFamily="2" charset="-122"/>
            </a:endParaRPr>
          </a:p>
          <a:p>
            <a:r>
              <a:rPr lang="en-US" altLang="zh-CN" sz="1800" b="0" i="0" u="none" strike="noStrike">
                <a:solidFill>
                  <a:srgbClr val="000000"/>
                </a:solidFill>
                <a:effectLst/>
                <a:latin typeface="等线" panose="02010600030101010101" pitchFamily="2" charset="-122"/>
              </a:rPr>
              <a:t>The scope is </a:t>
            </a:r>
          </a:p>
          <a:p>
            <a:r>
              <a:rPr lang="en-GB" altLang="zh-CN" b="1" i="0" u="none" strike="noStrike">
                <a:solidFill>
                  <a:srgbClr val="FFFFFF"/>
                </a:solidFill>
                <a:effectLst/>
                <a:latin typeface="Century Gothic" panose="020B0502020202020204" pitchFamily="34" charset="0"/>
              </a:rPr>
              <a:t>addressing</a:t>
            </a:r>
            <a:r>
              <a:rPr lang="en-GB" altLang="zh-CN" b="0" i="0" u="none" strike="noStrike">
                <a:solidFill>
                  <a:srgbClr val="FFFFFF"/>
                </a:solidFill>
                <a:effectLst/>
                <a:latin typeface="Century Gothic" panose="020B0502020202020204" pitchFamily="34" charset="0"/>
              </a:rPr>
              <a:t> … from the busy London Road,</a:t>
            </a:r>
          </a:p>
          <a:p>
            <a:r>
              <a:rPr lang="en-GB" altLang="zh-CN" b="0" i="0" u="none" strike="noStrike">
                <a:solidFill>
                  <a:srgbClr val="FFFFFF"/>
                </a:solidFill>
                <a:effectLst/>
                <a:latin typeface="Century Gothic" panose="020B0502020202020204" pitchFamily="34" charset="0"/>
              </a:rPr>
              <a:t>thereby </a:t>
            </a:r>
            <a:r>
              <a:rPr lang="en-GB" altLang="zh-CN" b="1" i="0" u="none" strike="noStrike">
                <a:solidFill>
                  <a:srgbClr val="FFFFFF"/>
                </a:solidFill>
                <a:effectLst/>
                <a:latin typeface="Century Gothic" panose="020B0502020202020204" pitchFamily="34" charset="0"/>
              </a:rPr>
              <a:t>improving </a:t>
            </a:r>
            <a:r>
              <a:rPr lang="en-GB" altLang="zh-CN" b="0" i="0" u="none" strike="noStrike">
                <a:solidFill>
                  <a:srgbClr val="FFFFFF"/>
                </a:solidFill>
                <a:effectLst/>
                <a:latin typeface="Century Gothic" panose="020B0502020202020204" pitchFamily="34" charset="0"/>
              </a:rPr>
              <a:t>.. [</a:t>
            </a:r>
            <a:r>
              <a:rPr lang="en-GB" altLang="zh-CN" sz="1000" b="0" i="1" u="none" strike="noStrike">
                <a:solidFill>
                  <a:srgbClr val="FFFFFF"/>
                </a:solidFill>
                <a:effectLst/>
                <a:latin typeface="Century Gothic" panose="020B0502020202020204" pitchFamily="34" charset="0"/>
              </a:rPr>
              <a:t>Both from the Hilsea Lido interchange and Portsmouth Park &amp; Ride, ]</a:t>
            </a:r>
            <a:endParaRPr lang="en-GB" altLang="zh-CN" b="0" i="1" u="none" strike="noStrike">
              <a:solidFill>
                <a:srgbClr val="FFFFFF"/>
              </a:solidFill>
              <a:effectLst/>
              <a:latin typeface="Century Gothic" panose="020B0502020202020204" pitchFamily="34" charset="0"/>
            </a:endParaRPr>
          </a:p>
          <a:p>
            <a:r>
              <a:rPr lang="en-GB" altLang="zh-CN" b="0" i="0" u="none" strike="noStrike">
                <a:solidFill>
                  <a:srgbClr val="FFFFFF"/>
                </a:solidFill>
                <a:effectLst/>
                <a:latin typeface="Century Gothic" panose="020B0502020202020204" pitchFamily="34" charset="0"/>
              </a:rPr>
              <a:t>And in parallel, </a:t>
            </a:r>
            <a:r>
              <a:rPr lang="en-GB" altLang="zh-CN" b="1" i="0" u="none" strike="noStrike">
                <a:solidFill>
                  <a:srgbClr val="FFFFFF"/>
                </a:solidFill>
                <a:effectLst/>
                <a:latin typeface="Century Gothic" panose="020B0502020202020204" pitchFamily="34" charset="0"/>
              </a:rPr>
              <a:t>enhancing…</a:t>
            </a:r>
          </a:p>
          <a:p>
            <a:endParaRPr lang="en-GB" altLang="zh-CN"/>
          </a:p>
          <a:p>
            <a:r>
              <a:rPr lang="en-GB" altLang="zh-CN"/>
              <a:t>As for our study area, it’s </a:t>
            </a:r>
            <a:r>
              <a:rPr lang="en-US" altLang="zh-CN" b="0" i="0">
                <a:solidFill>
                  <a:srgbClr val="D1D5DB"/>
                </a:solidFill>
                <a:effectLst/>
                <a:latin typeface="Söhne"/>
              </a:rPr>
              <a:t>primarily a residential area that suffers from</a:t>
            </a:r>
            <a:r>
              <a:rPr lang="en-US" altLang="zh-CN" b="1" i="0">
                <a:solidFill>
                  <a:srgbClr val="D1D5DB"/>
                </a:solidFill>
                <a:effectLst/>
                <a:latin typeface="Söhne"/>
              </a:rPr>
              <a:t> a general</a:t>
            </a:r>
            <a:r>
              <a:rPr lang="en-US" altLang="zh-CN" b="0" i="0">
                <a:solidFill>
                  <a:srgbClr val="D1D5DB"/>
                </a:solidFill>
                <a:effectLst/>
                <a:latin typeface="Söhne"/>
              </a:rPr>
              <a:t>…</a:t>
            </a:r>
          </a:p>
          <a:p>
            <a:endParaRPr lang="en-US" altLang="zh-CN" b="0" i="0">
              <a:solidFill>
                <a:srgbClr val="D1D5DB"/>
              </a:solidFill>
              <a:effectLst/>
              <a:latin typeface="Söhne"/>
            </a:endParaRPr>
          </a:p>
          <a:p>
            <a:r>
              <a:rPr lang="en-US" altLang="zh-CN" b="0" i="0">
                <a:solidFill>
                  <a:srgbClr val="D1D5DB"/>
                </a:solidFill>
                <a:effectLst/>
                <a:latin typeface="Söhne"/>
              </a:rPr>
              <a:t>Time:1min</a:t>
            </a:r>
          </a:p>
          <a:p>
            <a:endParaRPr lang="zh-CN" altLang="en-US"/>
          </a:p>
        </p:txBody>
      </p:sp>
      <p:sp>
        <p:nvSpPr>
          <p:cNvPr id="4" name="灯片编号占位符 3"/>
          <p:cNvSpPr>
            <a:spLocks noGrp="1"/>
          </p:cNvSpPr>
          <p:nvPr>
            <p:ph type="sldNum" sz="quarter" idx="5"/>
          </p:nvPr>
        </p:nvSpPr>
        <p:spPr/>
        <p:txBody>
          <a:bodyPr/>
          <a:lstStyle/>
          <a:p>
            <a:fld id="{BD533A49-2D66-4C4B-92F6-760B797A0688}" type="slidenum">
              <a:rPr lang="en-GB" smtClean="0"/>
              <a:t>4</a:t>
            </a:fld>
            <a:endParaRPr lang="en-GB"/>
          </a:p>
        </p:txBody>
      </p:sp>
    </p:spTree>
    <p:extLst>
      <p:ext uri="{BB962C8B-B14F-4D97-AF65-F5344CB8AC3E}">
        <p14:creationId xmlns:p14="http://schemas.microsoft.com/office/powerpoint/2010/main" val="68238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bg1"/>
              </a:buClr>
              <a:buSzPct val="200000"/>
              <a:buFont typeface="Arial" panose="020B0604020202020204" pitchFamily="34" charset="0"/>
              <a:buNone/>
            </a:pPr>
            <a:r>
              <a:rPr lang="en-US" sz="1200" b="1" dirty="0">
                <a:solidFill>
                  <a:schemeClr val="bg1"/>
                </a:solidFill>
                <a:latin typeface="Century Gothic"/>
                <a:cs typeface="Arial"/>
              </a:rPr>
              <a:t>So Moving on, let’s have a closer look at the </a:t>
            </a:r>
            <a:r>
              <a:rPr lang="en-GB" sz="1200" b="1" dirty="0">
                <a:solidFill>
                  <a:schemeClr val="bg1"/>
                </a:solidFill>
                <a:latin typeface="Century Gothic"/>
                <a:cs typeface="Arial"/>
              </a:rPr>
              <a:t>demographics.</a:t>
            </a:r>
          </a:p>
          <a:p>
            <a:pPr marL="0" indent="0" algn="l">
              <a:buClr>
                <a:schemeClr val="bg1"/>
              </a:buClr>
              <a:buSzPct val="200000"/>
              <a:buFont typeface="Arial" panose="020B0604020202020204" pitchFamily="34" charset="0"/>
              <a:buNone/>
            </a:pPr>
            <a:endParaRPr lang="en-GB" sz="1200" b="1" dirty="0">
              <a:solidFill>
                <a:schemeClr val="bg1"/>
              </a:solidFill>
              <a:latin typeface="Century Gothic"/>
              <a:cs typeface="Arial"/>
            </a:endParaRPr>
          </a:p>
          <a:p>
            <a:pPr marL="0" marR="0" lvl="0" indent="0" algn="l" defTabSz="914400" rtl="0" eaLnBrk="1" fontAlgn="auto" latinLnBrk="0" hangingPunct="1">
              <a:lnSpc>
                <a:spcPct val="100000"/>
              </a:lnSpc>
              <a:spcBef>
                <a:spcPts val="0"/>
              </a:spcBef>
              <a:spcAft>
                <a:spcPts val="0"/>
              </a:spcAft>
              <a:buClr>
                <a:schemeClr val="bg1"/>
              </a:buClr>
              <a:buSzPct val="200000"/>
              <a:buFont typeface="Arial" panose="020B0604020202020204" pitchFamily="34" charset="0"/>
              <a:buNone/>
              <a:tabLst/>
              <a:defRPr/>
            </a:pPr>
            <a:r>
              <a:rPr lang="en-US" altLang="zh-CN" b="0" i="0" dirty="0">
                <a:solidFill>
                  <a:srgbClr val="D1D5DB"/>
                </a:solidFill>
                <a:effectLst/>
                <a:latin typeface="Söhne"/>
              </a:rPr>
              <a:t>The entire area has been divided into six parts based on LSOA</a:t>
            </a:r>
            <a:r>
              <a:rPr lang="en-GB" altLang="zh-CN" sz="1200" b="1" i="0" dirty="0">
                <a:solidFill>
                  <a:schemeClr val="bg1"/>
                </a:solidFill>
                <a:effectLst/>
                <a:latin typeface="Century Gothic"/>
                <a:cs typeface="Arial"/>
              </a:rPr>
              <a:t>. </a:t>
            </a:r>
            <a:r>
              <a:rPr lang="en-GB" altLang="zh-CN" sz="1200" b="0" i="0" dirty="0">
                <a:solidFill>
                  <a:schemeClr val="bg1"/>
                </a:solidFill>
                <a:effectLst/>
                <a:latin typeface="Century Gothic"/>
                <a:cs typeface="Arial"/>
              </a:rPr>
              <a:t>and </a:t>
            </a:r>
            <a:r>
              <a:rPr lang="en-US" altLang="zh-CN" b="0" i="0" dirty="0">
                <a:solidFill>
                  <a:srgbClr val="D1D5DB"/>
                </a:solidFill>
                <a:effectLst/>
                <a:latin typeface="Söhne"/>
              </a:rPr>
              <a:t>All areas share a similar proportion of women, elderly people, children, and immigrants.</a:t>
            </a:r>
          </a:p>
          <a:p>
            <a:pPr marL="0" marR="0" lvl="0" indent="0" algn="l" defTabSz="914400" rtl="0" eaLnBrk="1" fontAlgn="auto" latinLnBrk="0" hangingPunct="1">
              <a:lnSpc>
                <a:spcPct val="100000"/>
              </a:lnSpc>
              <a:spcBef>
                <a:spcPts val="0"/>
              </a:spcBef>
              <a:spcAft>
                <a:spcPts val="0"/>
              </a:spcAft>
              <a:buClr>
                <a:schemeClr val="bg1"/>
              </a:buClr>
              <a:buSzPct val="200000"/>
              <a:buFont typeface="Arial" panose="020B0604020202020204" pitchFamily="34" charset="0"/>
              <a:buNone/>
              <a:tabLst/>
              <a:defRPr/>
            </a:pPr>
            <a:endParaRPr lang="en-US" sz="1200" b="0" i="0" dirty="0">
              <a:solidFill>
                <a:srgbClr val="D1D5DB"/>
              </a:solidFill>
              <a:effectLst/>
              <a:latin typeface="Söhne"/>
              <a:cs typeface="Arial"/>
            </a:endParaRPr>
          </a:p>
          <a:p>
            <a:pPr marL="0" marR="0" lvl="0" indent="0" algn="l" defTabSz="914400" rtl="0" eaLnBrk="1" fontAlgn="auto" latinLnBrk="0" hangingPunct="1">
              <a:lnSpc>
                <a:spcPct val="100000"/>
              </a:lnSpc>
              <a:spcBef>
                <a:spcPts val="0"/>
              </a:spcBef>
              <a:spcAft>
                <a:spcPts val="0"/>
              </a:spcAft>
              <a:buClr>
                <a:schemeClr val="bg1"/>
              </a:buClr>
              <a:buSzPct val="200000"/>
              <a:buFont typeface="Arial" panose="020B0604020202020204" pitchFamily="34" charset="0"/>
              <a:buNone/>
              <a:tabLst/>
              <a:defRPr/>
            </a:pPr>
            <a:r>
              <a:rPr lang="en-US" altLang="zh-CN" b="0" i="0" dirty="0">
                <a:solidFill>
                  <a:srgbClr val="D1D5DB"/>
                </a:solidFill>
                <a:effectLst/>
                <a:latin typeface="Söhne"/>
              </a:rPr>
              <a:t>However, </a:t>
            </a:r>
            <a:r>
              <a:rPr lang="en-US" altLang="zh-CN" b="1" i="0" dirty="0">
                <a:solidFill>
                  <a:srgbClr val="D1D5DB"/>
                </a:solidFill>
                <a:effectLst/>
                <a:latin typeface="Söhne"/>
              </a:rPr>
              <a:t>Area 1 </a:t>
            </a:r>
            <a:r>
              <a:rPr lang="en-US" altLang="zh-CN" b="0" i="0" dirty="0">
                <a:solidFill>
                  <a:srgbClr val="D1D5DB"/>
                </a:solidFill>
                <a:effectLst/>
                <a:latin typeface="Söhne"/>
              </a:rPr>
              <a:t>is characterized by terraced mixed-use and stable households, with a budget-conscious population. While </a:t>
            </a:r>
            <a:r>
              <a:rPr lang="en-US" altLang="zh-CN" b="1" i="0" dirty="0">
                <a:solidFill>
                  <a:srgbClr val="D1D5DB"/>
                </a:solidFill>
                <a:effectLst/>
                <a:latin typeface="Söhne"/>
              </a:rPr>
              <a:t>Area 2</a:t>
            </a:r>
            <a:r>
              <a:rPr lang="en-US" altLang="zh-CN" b="0" i="0" dirty="0">
                <a:solidFill>
                  <a:srgbClr val="D1D5DB"/>
                </a:solidFill>
                <a:effectLst/>
                <a:latin typeface="Söhne"/>
              </a:rPr>
              <a:t> has a medium-low levels of disability.</a:t>
            </a:r>
          </a:p>
          <a:p>
            <a:pPr marL="0" marR="0" lvl="0" indent="0" algn="l" defTabSz="914400" rtl="0" eaLnBrk="1" fontAlgn="auto" latinLnBrk="0" hangingPunct="1">
              <a:lnSpc>
                <a:spcPct val="100000"/>
              </a:lnSpc>
              <a:spcBef>
                <a:spcPts val="0"/>
              </a:spcBef>
              <a:spcAft>
                <a:spcPts val="0"/>
              </a:spcAft>
              <a:buClr>
                <a:schemeClr val="bg1"/>
              </a:buClr>
              <a:buSzPct val="200000"/>
              <a:buFont typeface="Arial" panose="020B0604020202020204" pitchFamily="34" charset="0"/>
              <a:buNone/>
              <a:tabLst/>
              <a:defRPr/>
            </a:pPr>
            <a:endParaRPr lang="en-US" altLang="zh-CN"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chemeClr val="bg1"/>
              </a:buClr>
              <a:buSzPct val="200000"/>
              <a:buFont typeface="Arial" panose="020B0604020202020204" pitchFamily="34" charset="0"/>
              <a:buNone/>
              <a:tabLst/>
              <a:defRPr/>
            </a:pPr>
            <a:r>
              <a:rPr lang="en-US" altLang="zh-CN" b="1" i="0" dirty="0">
                <a:solidFill>
                  <a:srgbClr val="D1D5DB"/>
                </a:solidFill>
                <a:effectLst/>
                <a:latin typeface="Söhne"/>
              </a:rPr>
              <a:t>Area 3 </a:t>
            </a:r>
            <a:r>
              <a:rPr lang="en-US" altLang="zh-CN" b="0" i="0" dirty="0">
                <a:solidFill>
                  <a:srgbClr val="D1D5DB"/>
                </a:solidFill>
                <a:effectLst/>
                <a:latin typeface="Söhne"/>
              </a:rPr>
              <a:t>has the highest public transport and bicycle usage proportion, 11% and 7% respectively.</a:t>
            </a:r>
          </a:p>
          <a:p>
            <a:pPr marL="0" marR="0" lvl="0" indent="0" algn="l" defTabSz="914400" rtl="0" eaLnBrk="1" fontAlgn="auto" latinLnBrk="0" hangingPunct="1">
              <a:lnSpc>
                <a:spcPct val="100000"/>
              </a:lnSpc>
              <a:spcBef>
                <a:spcPts val="0"/>
              </a:spcBef>
              <a:spcAft>
                <a:spcPts val="0"/>
              </a:spcAft>
              <a:buClr>
                <a:schemeClr val="bg1"/>
              </a:buClr>
              <a:buSzPct val="200000"/>
              <a:buFont typeface="Arial" panose="020B0604020202020204" pitchFamily="34" charset="0"/>
              <a:buNone/>
              <a:tabLst/>
              <a:defRPr/>
            </a:pPr>
            <a:r>
              <a:rPr lang="en-US" altLang="zh-CN" b="0" i="0" dirty="0">
                <a:solidFill>
                  <a:srgbClr val="D1D5DB"/>
                </a:solidFill>
                <a:effectLst/>
                <a:latin typeface="Söhne"/>
              </a:rPr>
              <a:t>And </a:t>
            </a:r>
            <a:r>
              <a:rPr lang="en-US" altLang="zh-CN" b="1" i="0" dirty="0">
                <a:solidFill>
                  <a:srgbClr val="D1D5DB"/>
                </a:solidFill>
                <a:effectLst/>
                <a:latin typeface="Söhne"/>
              </a:rPr>
              <a:t>Area 4</a:t>
            </a:r>
            <a:r>
              <a:rPr lang="en-US" altLang="zh-CN" b="0" i="0" dirty="0">
                <a:solidFill>
                  <a:srgbClr val="D1D5DB"/>
                </a:solidFill>
                <a:effectLst/>
                <a:latin typeface="Söhne"/>
              </a:rPr>
              <a:t>, which mostly consists of cosmopolitan families, has the highest median house price, </a:t>
            </a:r>
            <a:r>
              <a:rPr lang="en-US" altLang="zh-CN" b="1" i="0" dirty="0">
                <a:solidFill>
                  <a:srgbClr val="D1D5DB"/>
                </a:solidFill>
                <a:effectLst/>
                <a:latin typeface="Söhne"/>
              </a:rPr>
              <a:t>making it more likely for residents to own cars </a:t>
            </a:r>
            <a:r>
              <a:rPr lang="en-GB" altLang="zh-CN" sz="1800" b="1" i="0" dirty="0">
                <a:solidFill>
                  <a:srgbClr val="212529"/>
                </a:solidFill>
                <a:effectLst/>
                <a:latin typeface="Calibri" panose="020F0502020204030204" pitchFamily="34" charset="0"/>
              </a:rPr>
              <a:t>and be our aim to do the mode shift </a:t>
            </a:r>
            <a:endParaRPr lang="en-US" sz="1200" b="1" i="0" dirty="0">
              <a:solidFill>
                <a:srgbClr val="D1D5DB"/>
              </a:solidFill>
              <a:effectLst/>
              <a:latin typeface="Söhne"/>
              <a:cs typeface="Arial"/>
            </a:endParaRPr>
          </a:p>
          <a:p>
            <a:pPr marL="0" marR="0" lvl="0" indent="0" algn="l" defTabSz="914400" rtl="0" eaLnBrk="1" fontAlgn="auto" latinLnBrk="0" hangingPunct="1">
              <a:lnSpc>
                <a:spcPct val="100000"/>
              </a:lnSpc>
              <a:spcBef>
                <a:spcPts val="0"/>
              </a:spcBef>
              <a:spcAft>
                <a:spcPts val="0"/>
              </a:spcAft>
              <a:buClr>
                <a:schemeClr val="bg1"/>
              </a:buClr>
              <a:buSzPct val="200000"/>
              <a:buFont typeface="Arial" panose="020B0604020202020204" pitchFamily="34" charset="0"/>
              <a:buNone/>
              <a:tabLst/>
              <a:defRPr/>
            </a:pPr>
            <a:endParaRPr lang="en-US" sz="1200" b="0" i="0" dirty="0">
              <a:solidFill>
                <a:srgbClr val="D1D5DB"/>
              </a:solidFill>
              <a:effectLst/>
              <a:latin typeface="Söhne"/>
              <a:cs typeface="Arial"/>
            </a:endParaRPr>
          </a:p>
          <a:p>
            <a:pPr marL="0" marR="0" lvl="0" indent="0" algn="l" defTabSz="914400" rtl="0" eaLnBrk="1" fontAlgn="auto" latinLnBrk="0" hangingPunct="1">
              <a:lnSpc>
                <a:spcPct val="100000"/>
              </a:lnSpc>
              <a:spcBef>
                <a:spcPts val="0"/>
              </a:spcBef>
              <a:spcAft>
                <a:spcPts val="0"/>
              </a:spcAft>
              <a:buClr>
                <a:schemeClr val="bg1"/>
              </a:buClr>
              <a:buSzPct val="200000"/>
              <a:buFont typeface="Arial" panose="020B0604020202020204" pitchFamily="34" charset="0"/>
              <a:buNone/>
              <a:tabLst/>
              <a:defRPr/>
            </a:pPr>
            <a:r>
              <a:rPr lang="en-US" sz="1200" b="0" i="0" dirty="0">
                <a:solidFill>
                  <a:srgbClr val="D1D5DB"/>
                </a:solidFill>
                <a:effectLst/>
                <a:latin typeface="Söhne"/>
                <a:cs typeface="Arial"/>
              </a:rPr>
              <a:t>L</a:t>
            </a:r>
            <a:r>
              <a:rPr lang="en-US" altLang="zh-CN" sz="1200" b="0" i="0" dirty="0">
                <a:solidFill>
                  <a:srgbClr val="D1D5DB"/>
                </a:solidFill>
                <a:effectLst/>
                <a:latin typeface="Söhne"/>
                <a:cs typeface="Arial"/>
              </a:rPr>
              <a:t>astly</a:t>
            </a:r>
            <a:r>
              <a:rPr lang="zh-CN" altLang="en-US" sz="1200" b="0" i="0" dirty="0">
                <a:solidFill>
                  <a:srgbClr val="D1D5DB"/>
                </a:solidFill>
                <a:effectLst/>
                <a:latin typeface="Söhne"/>
                <a:cs typeface="Arial"/>
              </a:rPr>
              <a:t>，</a:t>
            </a:r>
            <a:r>
              <a:rPr lang="en-US" altLang="zh-CN" b="1" i="0" dirty="0">
                <a:solidFill>
                  <a:srgbClr val="D1D5DB"/>
                </a:solidFill>
                <a:effectLst/>
                <a:latin typeface="Söhne"/>
              </a:rPr>
              <a:t>Area 5</a:t>
            </a:r>
            <a:r>
              <a:rPr lang="en-US" altLang="zh-CN" b="0" i="0" dirty="0">
                <a:solidFill>
                  <a:srgbClr val="D1D5DB"/>
                </a:solidFill>
                <a:effectLst/>
                <a:latin typeface="Söhne"/>
              </a:rPr>
              <a:t> has been identified as the most vulnerable, with a 52% unemployment rate and the highest level of disability. Moreover, half of the residents here are car-free. And the main family structure is disadvantaged single households with many vulnerable pensioners.</a:t>
            </a:r>
          </a:p>
          <a:p>
            <a:pPr marL="0" marR="0" lvl="0" indent="0" algn="l" defTabSz="914400" rtl="0" eaLnBrk="1" fontAlgn="auto" latinLnBrk="0" hangingPunct="1">
              <a:lnSpc>
                <a:spcPct val="100000"/>
              </a:lnSpc>
              <a:spcBef>
                <a:spcPts val="0"/>
              </a:spcBef>
              <a:spcAft>
                <a:spcPts val="0"/>
              </a:spcAft>
              <a:buClr>
                <a:schemeClr val="bg1"/>
              </a:buClr>
              <a:buSzPct val="200000"/>
              <a:buFont typeface="Arial" panose="020B0604020202020204" pitchFamily="34" charset="0"/>
              <a:buNone/>
              <a:tabLst/>
              <a:defRPr/>
            </a:pPr>
            <a:endParaRPr lang="en-US" sz="1200" b="0" i="0" dirty="0">
              <a:solidFill>
                <a:srgbClr val="D1D5DB"/>
              </a:solidFill>
              <a:effectLst/>
              <a:latin typeface="Söhne"/>
              <a:cs typeface="Arial"/>
            </a:endParaRPr>
          </a:p>
          <a:p>
            <a:pPr marL="0" indent="0" algn="l">
              <a:buClr>
                <a:schemeClr val="bg1"/>
              </a:buClr>
              <a:buSzPct val="200000"/>
              <a:buFont typeface="Arial" panose="020B0604020202020204" pitchFamily="34" charset="0"/>
              <a:buNone/>
            </a:pPr>
            <a:r>
              <a:rPr lang="en-US" altLang="zh-CN" b="0" i="0" dirty="0">
                <a:solidFill>
                  <a:srgbClr val="D1D5DB"/>
                </a:solidFill>
                <a:effectLst/>
                <a:latin typeface="Söhne"/>
              </a:rPr>
              <a:t>Therefore, residents in this area are most likely to be pedestrians and </a:t>
            </a:r>
            <a:r>
              <a:rPr lang="en-US" altLang="zh-CN" b="0" i="0" dirty="0">
                <a:solidFill>
                  <a:srgbClr val="ECECF1"/>
                </a:solidFill>
                <a:effectLst/>
                <a:latin typeface="Söhne"/>
              </a:rPr>
              <a:t>currently rely on buses, which may cause </a:t>
            </a:r>
            <a:r>
              <a:rPr lang="en-US" altLang="zh-CN" b="0" i="0" dirty="0">
                <a:solidFill>
                  <a:srgbClr val="D1D5DB"/>
                </a:solidFill>
                <a:effectLst/>
                <a:latin typeface="Söhne"/>
              </a:rPr>
              <a:t>a significant need for pedestrian infrastructure.</a:t>
            </a:r>
            <a:endParaRPr lang="en-US" b="0" i="0" dirty="0">
              <a:solidFill>
                <a:srgbClr val="D1D5DB"/>
              </a:solidFill>
              <a:effectLst/>
              <a:latin typeface="Söhne"/>
            </a:endParaRPr>
          </a:p>
          <a:p>
            <a:pPr marL="0" indent="0" algn="l">
              <a:buClr>
                <a:schemeClr val="bg1"/>
              </a:buClr>
              <a:buSzPct val="200000"/>
              <a:buFont typeface="Arial" panose="020B0604020202020204" pitchFamily="34" charset="0"/>
              <a:buNone/>
            </a:pPr>
            <a:endParaRPr lang="en-US" b="0" i="0" dirty="0">
              <a:solidFill>
                <a:srgbClr val="D1D5DB"/>
              </a:solidFill>
              <a:effectLst/>
              <a:latin typeface="Söhne"/>
            </a:endParaRPr>
          </a:p>
          <a:p>
            <a:pPr marL="0" indent="0" algn="l">
              <a:buClr>
                <a:schemeClr val="bg1"/>
              </a:buClr>
              <a:buSzPct val="200000"/>
              <a:buFont typeface="Arial" panose="020B0604020202020204" pitchFamily="34" charset="0"/>
              <a:buNone/>
            </a:pPr>
            <a:endParaRPr lang="en-US" b="0" i="0" dirty="0">
              <a:solidFill>
                <a:srgbClr val="D1D5DB"/>
              </a:solidFill>
              <a:effectLst/>
              <a:latin typeface="Söhne"/>
            </a:endParaRPr>
          </a:p>
          <a:p>
            <a:pPr marL="0" indent="0" algn="l">
              <a:buClr>
                <a:schemeClr val="bg1"/>
              </a:buClr>
              <a:buSzPct val="200000"/>
              <a:buFont typeface="Arial" panose="020B0604020202020204" pitchFamily="34" charset="0"/>
              <a:buNone/>
            </a:pPr>
            <a:r>
              <a:rPr lang="en-US" b="0" i="0" dirty="0">
                <a:solidFill>
                  <a:srgbClr val="D1D5DB"/>
                </a:solidFill>
                <a:effectLst/>
                <a:latin typeface="Söhne"/>
              </a:rPr>
              <a:t>Time: 2min20s</a:t>
            </a:r>
          </a:p>
          <a:p>
            <a:pPr marL="0" indent="0" algn="l">
              <a:buClr>
                <a:schemeClr val="bg1"/>
              </a:buClr>
              <a:buSzPct val="200000"/>
              <a:buFont typeface="Arial" panose="020B0604020202020204" pitchFamily="34" charset="0"/>
              <a:buNone/>
            </a:pPr>
            <a:endParaRPr lang="en-GB" dirty="0"/>
          </a:p>
          <a:p>
            <a:pPr algn="ctr"/>
            <a:r>
              <a:rPr lang="en-US" altLang="zh-CN" sz="1200" dirty="0">
                <a:latin typeface="Century Gothic" panose="020B0502020202020204" pitchFamily="34" charset="0"/>
              </a:rPr>
              <a:t>54-94% women</a:t>
            </a:r>
          </a:p>
          <a:p>
            <a:pPr algn="ctr"/>
            <a:r>
              <a:rPr lang="en-US" altLang="zh-CN" sz="1200" dirty="0">
                <a:latin typeface="Century Gothic" panose="020B0502020202020204" pitchFamily="34" charset="0"/>
              </a:rPr>
              <a:t>Approx. 19% children, 12% elderly</a:t>
            </a:r>
          </a:p>
          <a:p>
            <a:pPr algn="ctr"/>
            <a:r>
              <a:rPr lang="en-US" altLang="zh-CN" sz="1200" dirty="0">
                <a:latin typeface="Century Gothic" panose="020B0502020202020204" pitchFamily="34" charset="0"/>
              </a:rPr>
              <a:t>16% immigrants</a:t>
            </a:r>
          </a:p>
          <a:p>
            <a:pPr algn="ctr"/>
            <a:r>
              <a:rPr lang="en-US" altLang="zh-CN" sz="1200" dirty="0">
                <a:latin typeface="Century Gothic" panose="020B0502020202020204" pitchFamily="34" charset="0"/>
              </a:rPr>
              <a:t>Medium-low levels of disability</a:t>
            </a:r>
          </a:p>
          <a:p>
            <a:pPr algn="ctr"/>
            <a:r>
              <a:rPr lang="en-US" altLang="zh-CN" sz="1200" dirty="0">
                <a:latin typeface="Century Gothic" panose="020B0502020202020204" pitchFamily="34" charset="0"/>
              </a:rPr>
              <a:t>Terraced mixed use, stable household</a:t>
            </a:r>
          </a:p>
          <a:p>
            <a:pPr marL="0" indent="0" algn="l">
              <a:buClr>
                <a:schemeClr val="bg1"/>
              </a:buClr>
              <a:buSzPct val="20000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BD533A49-2D66-4C4B-92F6-760B797A0688}" type="slidenum">
              <a:rPr lang="en-GB" smtClean="0"/>
              <a:t>5</a:t>
            </a:fld>
            <a:endParaRPr lang="en-GB"/>
          </a:p>
        </p:txBody>
      </p:sp>
    </p:spTree>
    <p:extLst>
      <p:ext uri="{BB962C8B-B14F-4D97-AF65-F5344CB8AC3E}">
        <p14:creationId xmlns:p14="http://schemas.microsoft.com/office/powerpoint/2010/main" val="496031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Analysis of the impacts of different barriers on different groups.</a:t>
            </a:r>
          </a:p>
          <a:p>
            <a:pPr marL="171450" indent="-171450">
              <a:buFont typeface="Calibri"/>
              <a:buChar char="-"/>
            </a:pPr>
            <a:r>
              <a:rPr lang="en-US">
                <a:cs typeface="Calibri" panose="020F0502020204030204"/>
              </a:rPr>
              <a:t>Briefly explain the barriers</a:t>
            </a:r>
          </a:p>
          <a:p>
            <a:pPr marL="171450" indent="-171450">
              <a:buFont typeface="Calibri"/>
              <a:buChar char="-"/>
            </a:pPr>
            <a:r>
              <a:rPr lang="en-US"/>
              <a:t>How the groups came</a:t>
            </a:r>
            <a:endParaRPr lang="en-US">
              <a:cs typeface="Calibri"/>
            </a:endParaRPr>
          </a:p>
          <a:p>
            <a:endParaRPr lang="en-US">
              <a:cs typeface="Calibri"/>
            </a:endParaRPr>
          </a:p>
          <a:p>
            <a:r>
              <a:rPr lang="en-US"/>
              <a:t>Limitation: does not consider intersecting identities and disadvantages such as a single parent who is a women etc...</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BD533A49-2D66-4C4B-92F6-760B797A0688}" type="slidenum">
              <a:rPr lang="en-GB" smtClean="0"/>
              <a:t>6</a:t>
            </a:fld>
            <a:endParaRPr lang="en-GB"/>
          </a:p>
        </p:txBody>
      </p:sp>
    </p:spTree>
    <p:extLst>
      <p:ext uri="{BB962C8B-B14F-4D97-AF65-F5344CB8AC3E}">
        <p14:creationId xmlns:p14="http://schemas.microsoft.com/office/powerpoint/2010/main" val="244877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Based on: </a:t>
            </a:r>
            <a:endParaRPr lang="en-GB"/>
          </a:p>
          <a:p>
            <a:r>
              <a:rPr lang="en-GB" b="1" u="sng"/>
              <a:t>Policy review: pulled out key themes which informed vision</a:t>
            </a:r>
          </a:p>
          <a:p>
            <a:r>
              <a:rPr lang="en-GB" b="1" u="sng"/>
              <a:t>Portsmouth Transport Strategy 2021-2038 LTP4</a:t>
            </a:r>
            <a:endParaRPr lang="en-GB"/>
          </a:p>
          <a:p>
            <a:r>
              <a:rPr lang="en-GB" b="1" u="sng"/>
              <a:t>Portsmouth Air Quality Strategy, 2017-2027:,  </a:t>
            </a:r>
            <a:endParaRPr lang="en-GB"/>
          </a:p>
          <a:p>
            <a:r>
              <a:rPr lang="en-GB" b="1"/>
              <a:t>Local Cycling and Walking Infrastructure Plan 2020-2030 by Portsmouth City Council. (LCWIP), </a:t>
            </a:r>
            <a:endParaRPr lang="en-GB"/>
          </a:p>
          <a:p>
            <a:endParaRPr lang="en-GB" b="1"/>
          </a:p>
          <a:p>
            <a:r>
              <a:rPr lang="en-GB" b="1"/>
              <a:t>A City to Share published by Portsmouth Cycling Campaign and adopted by the City Council:</a:t>
            </a:r>
            <a:endParaRPr lang="en-GB"/>
          </a:p>
          <a:p>
            <a:r>
              <a:rPr lang="en-GB" b="1" u="sng"/>
              <a:t>Economic development and regeneration strategy: ,</a:t>
            </a:r>
            <a:endParaRPr lang="en-GB"/>
          </a:p>
          <a:p>
            <a:r>
              <a:rPr lang="en-GB" b="1" u="sng"/>
              <a:t>Portsmouth Tourism and Visitor Economy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u="sng"/>
              <a:t>Waltham Forest Mini Holland Design Guide,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u="sng"/>
              <a:t>Imagine Portsmouth 2040, </a:t>
            </a:r>
            <a:endParaRPr lang="en-GB">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a:p>
            <a:endParaRPr lang="en-GB" b="1" u="sng">
              <a:cs typeface="Calibri"/>
            </a:endParaRPr>
          </a:p>
          <a:p>
            <a:endParaRPr lang="en-GB" b="1" u="sng">
              <a:cs typeface="Calibri"/>
            </a:endParaRPr>
          </a:p>
          <a:p>
            <a:endParaRPr lang="en-GB" b="1" u="sng">
              <a:cs typeface="Calibri"/>
            </a:endParaRPr>
          </a:p>
        </p:txBody>
      </p:sp>
      <p:sp>
        <p:nvSpPr>
          <p:cNvPr id="4" name="Slide Number Placeholder 3"/>
          <p:cNvSpPr>
            <a:spLocks noGrp="1"/>
          </p:cNvSpPr>
          <p:nvPr>
            <p:ph type="sldNum" sz="quarter" idx="5"/>
          </p:nvPr>
        </p:nvSpPr>
        <p:spPr/>
        <p:txBody>
          <a:bodyPr/>
          <a:lstStyle/>
          <a:p>
            <a:fld id="{BD533A49-2D66-4C4B-92F6-760B797A0688}" type="slidenum">
              <a:rPr lang="en-GB" smtClean="0"/>
              <a:t>8</a:t>
            </a:fld>
            <a:endParaRPr lang="en-GB"/>
          </a:p>
        </p:txBody>
      </p:sp>
    </p:spTree>
    <p:extLst>
      <p:ext uri="{BB962C8B-B14F-4D97-AF65-F5344CB8AC3E}">
        <p14:creationId xmlns:p14="http://schemas.microsoft.com/office/powerpoint/2010/main" val="508319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57150">
              <a:lnSpc>
                <a:spcPct val="90000"/>
              </a:lnSpc>
              <a:spcBef>
                <a:spcPts val="500"/>
              </a:spcBef>
            </a:pPr>
            <a:r>
              <a:rPr lang="en-US" dirty="0">
                <a:cs typeface="Calibri"/>
              </a:rPr>
              <a:t>Out short term solutions cover four main themes. </a:t>
            </a:r>
            <a:r>
              <a:rPr lang="en-US" b="1" dirty="0">
                <a:cs typeface="Calibri"/>
              </a:rPr>
              <a:t>The first </a:t>
            </a:r>
            <a:r>
              <a:rPr lang="en-US" dirty="0">
                <a:cs typeface="Calibri"/>
              </a:rPr>
              <a:t>aims to reduce the severance created by London road. This will be done by adding cosmetic and safety based upgrades to the current pedestrian bridge and reducing the speeds on the road. These will including lighting and greening and reduce pollution and promote use of the crossing. </a:t>
            </a:r>
          </a:p>
          <a:p>
            <a:pPr indent="-57150">
              <a:lnSpc>
                <a:spcPct val="90000"/>
              </a:lnSpc>
              <a:spcBef>
                <a:spcPts val="500"/>
              </a:spcBef>
            </a:pPr>
            <a:r>
              <a:rPr lang="en-US" b="1" dirty="0">
                <a:cs typeface="Calibri"/>
              </a:rPr>
              <a:t>The second area </a:t>
            </a:r>
            <a:r>
              <a:rPr lang="en-US" dirty="0">
                <a:cs typeface="Calibri"/>
              </a:rPr>
              <a:t>to cover is to improve the bus stop found on London road. We want to focus this on making the space more appealing, comfortable, accessible and sustainable by making additions such as real time information boards and green roofing. This will make the space more comfortable and accessible to those already relying on it and promote new bus users to come into the area. </a:t>
            </a:r>
          </a:p>
          <a:p>
            <a:pPr indent="-57150">
              <a:lnSpc>
                <a:spcPct val="90000"/>
              </a:lnSpc>
              <a:spcBef>
                <a:spcPts val="500"/>
              </a:spcBef>
            </a:pPr>
            <a:r>
              <a:rPr lang="en-US" b="1" dirty="0">
                <a:cs typeface="Calibri"/>
              </a:rPr>
              <a:t>Thirdly</a:t>
            </a:r>
            <a:r>
              <a:rPr lang="en-US" dirty="0">
                <a:cs typeface="Calibri"/>
              </a:rPr>
              <a:t> we want to develop Hilsea lines to be a continuous and holistic greenway that extends across the area shown above. This would connect existing walkways and greenspace. This image give an idea of what a park map for the area could look like. The upgrades would mainly consist of improved wayfinding and adding activities to the route. </a:t>
            </a:r>
          </a:p>
          <a:p>
            <a:pPr indent="-57150">
              <a:lnSpc>
                <a:spcPct val="90000"/>
              </a:lnSpc>
              <a:spcBef>
                <a:spcPts val="500"/>
              </a:spcBef>
            </a:pPr>
            <a:r>
              <a:rPr lang="en-US" b="1" dirty="0">
                <a:cs typeface="Calibri"/>
              </a:rPr>
              <a:t>And finally </a:t>
            </a:r>
            <a:r>
              <a:rPr lang="en-US" dirty="0">
                <a:cs typeface="Calibri"/>
              </a:rPr>
              <a:t>we want to improve connectivity to the surrounding areas. We will also add cycle parking and cycle routes in line with Portsmouth’s current active travel plans. This would also involve improving routes for disability access such as improving bus stops along the A3 which serve vulnerable communities highlighted in our baseline. In addition we will add disability parking as well as segregate cycle and pedestrian paths.</a:t>
            </a:r>
          </a:p>
          <a:p>
            <a:pPr indent="-57150">
              <a:lnSpc>
                <a:spcPct val="90000"/>
              </a:lnSpc>
              <a:spcBef>
                <a:spcPts val="500"/>
              </a:spcBef>
            </a:pPr>
            <a:endParaRPr lang="en-US" dirty="0">
              <a:cs typeface="Calibri"/>
            </a:endParaRPr>
          </a:p>
          <a:p>
            <a:pPr indent="-57150">
              <a:lnSpc>
                <a:spcPct val="90000"/>
              </a:lnSpc>
              <a:spcBef>
                <a:spcPts val="500"/>
              </a:spcBef>
            </a:pPr>
            <a:endParaRPr lang="en-US" dirty="0">
              <a:cs typeface="Calibri"/>
            </a:endParaRPr>
          </a:p>
          <a:p>
            <a:pPr indent="-57150">
              <a:lnSpc>
                <a:spcPct val="90000"/>
              </a:lnSpc>
              <a:spcBef>
                <a:spcPts val="500"/>
              </a:spcBef>
            </a:pPr>
            <a:r>
              <a:rPr lang="en-US" dirty="0">
                <a:cs typeface="Calibri"/>
              </a:rPr>
              <a:t>Severance: </a:t>
            </a:r>
            <a:r>
              <a:rPr lang="en-US" dirty="0"/>
              <a:t>Greenery, Sheltering and protection /// Community Art /// Disability Improvements - Based on DfT (2021) /// Lighting and solar panels /// Reduce speed limit on the road with an ETRO /// Remove guardrail from London Road /// CCTV</a:t>
            </a:r>
          </a:p>
          <a:p>
            <a:pPr marL="171450" indent="-171450">
              <a:lnSpc>
                <a:spcPct val="90000"/>
              </a:lnSpc>
              <a:spcBef>
                <a:spcPts val="1000"/>
              </a:spcBef>
              <a:buFont typeface="Arial"/>
              <a:buChar char="•"/>
            </a:pPr>
            <a:r>
              <a:rPr lang="en-US" dirty="0"/>
              <a:t>Blue Bridge: Tactile paving /// Handrails on each side at two different levels /// Lighting</a:t>
            </a:r>
            <a:endParaRPr lang="en-US" dirty="0">
              <a:cs typeface="Calibri"/>
            </a:endParaRPr>
          </a:p>
          <a:p>
            <a:pPr marL="171450" indent="-171450">
              <a:lnSpc>
                <a:spcPct val="90000"/>
              </a:lnSpc>
              <a:spcBef>
                <a:spcPts val="1000"/>
              </a:spcBef>
              <a:buFont typeface="Arial"/>
              <a:buChar char="•"/>
            </a:pPr>
            <a:r>
              <a:rPr lang="en-US" dirty="0"/>
              <a:t>Concrete Bridge: Gradient 12.5/20 just above the maximum (12/20) /// Handrail required </a:t>
            </a:r>
            <a:endParaRPr lang="en-US" dirty="0">
              <a:cs typeface="Calibri"/>
            </a:endParaRPr>
          </a:p>
          <a:p>
            <a:pPr marL="171450" indent="-171450">
              <a:lnSpc>
                <a:spcPct val="90000"/>
              </a:lnSpc>
              <a:spcBef>
                <a:spcPts val="1000"/>
              </a:spcBef>
              <a:buFont typeface="Arial"/>
              <a:buChar char="•"/>
            </a:pPr>
            <a:endParaRPr lang="en-US" dirty="0">
              <a:cs typeface="Calibri"/>
            </a:endParaRPr>
          </a:p>
          <a:p>
            <a:pPr>
              <a:lnSpc>
                <a:spcPct val="90000"/>
              </a:lnSpc>
              <a:spcBef>
                <a:spcPts val="500"/>
              </a:spcBef>
            </a:pPr>
            <a:r>
              <a:rPr lang="en-US" dirty="0">
                <a:cs typeface="Calibri"/>
              </a:rPr>
              <a:t>Bus stop: </a:t>
            </a:r>
            <a:r>
              <a:rPr lang="en-US" dirty="0"/>
              <a:t>Real time Information  /// Accessibility improvements: Accessible sloping, contrasting color benches, stop flag, guard rail, pavement end marking /// Comfort improvements:  Lighting, seating, CCTV /// Sustainability:  Green roof,  solar panels, sheltered and non-conventional cycle parking</a:t>
            </a:r>
            <a:endParaRPr lang="en-US" dirty="0">
              <a:cs typeface="Calibri"/>
            </a:endParaRPr>
          </a:p>
          <a:p>
            <a:pPr>
              <a:lnSpc>
                <a:spcPct val="90000"/>
              </a:lnSpc>
              <a:spcBef>
                <a:spcPts val="1000"/>
              </a:spcBef>
            </a:pPr>
            <a:endParaRPr lang="en-US" dirty="0"/>
          </a:p>
          <a:p>
            <a:pPr lvl="1">
              <a:lnSpc>
                <a:spcPct val="90000"/>
              </a:lnSpc>
              <a:spcBef>
                <a:spcPts val="500"/>
              </a:spcBef>
            </a:pPr>
            <a:endParaRPr lang="en-US" dirty="0"/>
          </a:p>
          <a:p>
            <a:pPr>
              <a:lnSpc>
                <a:spcPct val="80000"/>
              </a:lnSpc>
              <a:spcBef>
                <a:spcPts val="500"/>
              </a:spcBef>
            </a:pPr>
            <a:r>
              <a:rPr lang="en-US" dirty="0">
                <a:cs typeface="Calibri" panose="020F0502020204030204"/>
              </a:rPr>
              <a:t>Greenway: </a:t>
            </a:r>
            <a:r>
              <a:rPr lang="en-US" dirty="0"/>
              <a:t>Quick wins: Improving wayfinding on the existing route leading to Hilsea Lines and signposting to this route in local area /// Segregating cyclists and pedestrians (LTN 1/20) //// Activity trail leading to Hilsea Lines /// Improved resting facilities /// Improved visibility of entrances to Greenway, and by extension Hilsea Lines /// Improved lighting</a:t>
            </a:r>
            <a:endParaRPr lang="zh-CN" altLang="en-US" dirty="0">
              <a:ea typeface="等线"/>
              <a:cs typeface="Calibri"/>
            </a:endParaRPr>
          </a:p>
          <a:p>
            <a:pPr lvl="1">
              <a:lnSpc>
                <a:spcPct val="90000"/>
              </a:lnSpc>
              <a:spcBef>
                <a:spcPts val="500"/>
              </a:spcBef>
            </a:pPr>
            <a:endParaRPr lang="en-US" dirty="0">
              <a:cs typeface="Calibri" panose="020F0502020204030204"/>
            </a:endParaRPr>
          </a:p>
          <a:p>
            <a:pPr>
              <a:lnSpc>
                <a:spcPct val="90000"/>
              </a:lnSpc>
              <a:spcBef>
                <a:spcPts val="1000"/>
              </a:spcBef>
            </a:pPr>
            <a:r>
              <a:rPr lang="en-US" dirty="0"/>
              <a:t>Longer distance travel Bike-sharing stop: Beryl Bikes  /// Cycle hire scheme for greenway /// Segregated cycle lanes //// Cycle facilities map /// Cycle parking  /// coastal entrance, bus stop, car parks  /// Electric car and disabled parking</a:t>
            </a:r>
            <a:endParaRPr lang="en-US" dirty="0">
              <a:cs typeface="Calibri"/>
            </a:endParaRPr>
          </a:p>
          <a:p>
            <a:pPr marL="228600" indent="-228600">
              <a:lnSpc>
                <a:spcPct val="90000"/>
              </a:lnSpc>
              <a:spcBef>
                <a:spcPts val="1000"/>
              </a:spcBef>
            </a:pPr>
            <a:r>
              <a:rPr lang="en-US" dirty="0"/>
              <a:t>coastal entrance, car parks </a:t>
            </a:r>
            <a:endParaRPr lang="en-US" dirty="0">
              <a:cs typeface="Calibri"/>
            </a:endParaRPr>
          </a:p>
          <a:p>
            <a:pPr>
              <a:lnSpc>
                <a:spcPct val="90000"/>
              </a:lnSpc>
              <a:spcBef>
                <a:spcPts val="1000"/>
              </a:spcBef>
            </a:pPr>
            <a:endParaRPr lang="en-US" dirty="0"/>
          </a:p>
          <a:p>
            <a:pPr marL="171450" indent="-171450">
              <a:lnSpc>
                <a:spcPct val="90000"/>
              </a:lnSpc>
              <a:spcBef>
                <a:spcPts val="1000"/>
              </a:spcBef>
              <a:buFont typeface="Arial"/>
              <a:buChar char="•"/>
            </a:pPr>
            <a:endParaRPr lang="en-US" dirty="0"/>
          </a:p>
          <a:p>
            <a:pPr>
              <a:lnSpc>
                <a:spcPct val="90000"/>
              </a:lnSpc>
              <a:spcBef>
                <a:spcPts val="1000"/>
              </a:spcBef>
            </a:pPr>
            <a:endParaRPr lang="en-US" dirty="0"/>
          </a:p>
          <a:p>
            <a:pPr lvl="1">
              <a:lnSpc>
                <a:spcPct val="90000"/>
              </a:lnSpc>
              <a:spcBef>
                <a:spcPts val="500"/>
              </a:spcBef>
            </a:pPr>
            <a:endParaRPr lang="en-US" dirty="0"/>
          </a:p>
          <a:p>
            <a:pPr marL="171450" indent="-171450">
              <a:buFont typeface="Arial"/>
              <a:buChar char="•"/>
            </a:pPr>
            <a:endParaRPr lang="en-US" dirty="0"/>
          </a:p>
          <a:p>
            <a:pPr lvl="1">
              <a:lnSpc>
                <a:spcPct val="90000"/>
              </a:lnSpc>
              <a:spcBef>
                <a:spcPts val="500"/>
              </a:spcBef>
            </a:pPr>
            <a:endParaRPr lang="en-US" dirty="0">
              <a:cs typeface="Calibri" panose="020F0502020204030204"/>
            </a:endParaRPr>
          </a:p>
          <a:p>
            <a:pPr marL="171450" indent="-171450">
              <a:buFont typeface="Arial"/>
              <a:buChar char="•"/>
            </a:pPr>
            <a:endParaRPr lang="en-US" dirty="0">
              <a:cs typeface="Calibri" panose="020F0502020204030204"/>
            </a:endParaRPr>
          </a:p>
          <a:p>
            <a:pPr lvl="1">
              <a:lnSpc>
                <a:spcPct val="90000"/>
              </a:lnSpc>
              <a:spcBef>
                <a:spcPts val="500"/>
              </a:spcBef>
            </a:pP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BD533A49-2D66-4C4B-92F6-760B797A0688}" type="slidenum">
              <a:rPr lang="en-GB" smtClean="0"/>
              <a:t>10</a:t>
            </a:fld>
            <a:endParaRPr lang="en-GB"/>
          </a:p>
        </p:txBody>
      </p:sp>
    </p:spTree>
    <p:extLst>
      <p:ext uri="{BB962C8B-B14F-4D97-AF65-F5344CB8AC3E}">
        <p14:creationId xmlns:p14="http://schemas.microsoft.com/office/powerpoint/2010/main" val="100715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533A49-2D66-4C4B-92F6-760B797A0688}" type="slidenum">
              <a:rPr lang="en-GB" smtClean="0"/>
              <a:t>12</a:t>
            </a:fld>
            <a:endParaRPr lang="en-GB"/>
          </a:p>
        </p:txBody>
      </p:sp>
    </p:spTree>
    <p:extLst>
      <p:ext uri="{BB962C8B-B14F-4D97-AF65-F5344CB8AC3E}">
        <p14:creationId xmlns:p14="http://schemas.microsoft.com/office/powerpoint/2010/main" val="2260989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fld id="{BD533A49-2D66-4C4B-92F6-760B797A0688}" type="slidenum">
              <a:rPr lang="en-GB" smtClean="0"/>
              <a:t>13</a:t>
            </a:fld>
            <a:endParaRPr lang="en-GB"/>
          </a:p>
        </p:txBody>
      </p:sp>
    </p:spTree>
    <p:extLst>
      <p:ext uri="{BB962C8B-B14F-4D97-AF65-F5344CB8AC3E}">
        <p14:creationId xmlns:p14="http://schemas.microsoft.com/office/powerpoint/2010/main" val="33970252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extLst>
              <a:ext uri="{BEBA8EAE-BF5A-486C-A8C5-ECC9F3942E4B}">
                <a14:imgProps xmlns:a14="http://schemas.microsoft.com/office/drawing/2010/main">
                  <a14:imgLayer r:embed="rId3">
                    <a14:imgEffect>
                      <a14:saturation sat="75000"/>
                    </a14:imgEffect>
                    <a14:imgEffect>
                      <a14:brightnessContrast brigh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F8FE75-05D1-02AF-B94B-D7A4AFF79139}"/>
              </a:ext>
            </a:extLst>
          </p:cNvPr>
          <p:cNvSpPr/>
          <p:nvPr userDrawn="1"/>
        </p:nvSpPr>
        <p:spPr>
          <a:xfrm>
            <a:off x="846222" y="0"/>
            <a:ext cx="5001126"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1113250" y="3602038"/>
            <a:ext cx="4467069" cy="1556616"/>
          </a:xfrm>
        </p:spPr>
        <p:txBody>
          <a:bodyPr anchor="t">
            <a:normAutofit/>
          </a:bodyPr>
          <a:lstStyle>
            <a:lvl1pPr algn="l">
              <a:defRPr sz="4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113250" y="1837316"/>
            <a:ext cx="4467069" cy="1655762"/>
          </a:xfrm>
        </p:spPr>
        <p:txBody>
          <a:bodyPr anchor="b">
            <a:normAutofit/>
          </a:bodyPr>
          <a:lstStyle>
            <a:lvl1pPr marL="0" indent="0" algn="l">
              <a:buNone/>
              <a:defRPr sz="2000" i="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571D8E6-562C-458F-8819-C4083586EEE2}" type="datetime1">
              <a:rPr lang="en-GB" smtClean="0"/>
              <a:t>22/04/2023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CD9484-C38E-4E33-85DD-23534EA53F3D}" type="slidenum">
              <a:rPr lang="en-GB" smtClean="0"/>
              <a:t>‹#›</a:t>
            </a:fld>
            <a:endParaRPr lang="en-GB"/>
          </a:p>
        </p:txBody>
      </p:sp>
      <p:sp>
        <p:nvSpPr>
          <p:cNvPr id="11" name="Content Placeholder 10">
            <a:extLst>
              <a:ext uri="{FF2B5EF4-FFF2-40B4-BE49-F238E27FC236}">
                <a16:creationId xmlns:a16="http://schemas.microsoft.com/office/drawing/2014/main" id="{C392383A-8AD7-4483-04B0-EE12A7026FC8}"/>
              </a:ext>
            </a:extLst>
          </p:cNvPr>
          <p:cNvSpPr>
            <a:spLocks noGrp="1"/>
          </p:cNvSpPr>
          <p:nvPr>
            <p:ph sz="quarter" idx="13" hasCustomPrompt="1"/>
          </p:nvPr>
        </p:nvSpPr>
        <p:spPr>
          <a:xfrm>
            <a:off x="1113251" y="213808"/>
            <a:ext cx="4467068" cy="469900"/>
          </a:xfrm>
        </p:spPr>
        <p:txBody>
          <a:bodyPr>
            <a:noAutofit/>
          </a:bodyPr>
          <a:lstStyle>
            <a:lvl1pPr marL="0" indent="0" algn="l">
              <a:buNone/>
              <a:defRPr sz="1400">
                <a:solidFill>
                  <a:schemeClr val="bg1"/>
                </a:solidFill>
                <a:latin typeface="Century" panose="02040604050505020304" pitchFamily="18" charset="0"/>
              </a:defRPr>
            </a:lvl1pPr>
          </a:lstStyle>
          <a:p>
            <a:pPr lvl="0"/>
            <a:r>
              <a:rPr lang="en-US"/>
              <a:t>Authors</a:t>
            </a:r>
          </a:p>
        </p:txBody>
      </p:sp>
    </p:spTree>
    <p:extLst>
      <p:ext uri="{BB962C8B-B14F-4D97-AF65-F5344CB8AC3E}">
        <p14:creationId xmlns:p14="http://schemas.microsoft.com/office/powerpoint/2010/main" val="4078594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1549B0-7495-4980-A2ED-9D4FE7F28493}" type="datetime1">
              <a:rPr lang="en-GB" smtClean="0"/>
              <a:t>22/04/2023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7CD9484-C38E-4E33-85DD-23534EA53F3D}" type="slidenum">
              <a:rPr lang="en-GB" smtClean="0"/>
              <a:t>‹#›</a:t>
            </a:fld>
            <a:endParaRPr lang="en-GB"/>
          </a:p>
        </p:txBody>
      </p:sp>
    </p:spTree>
    <p:extLst>
      <p:ext uri="{BB962C8B-B14F-4D97-AF65-F5344CB8AC3E}">
        <p14:creationId xmlns:p14="http://schemas.microsoft.com/office/powerpoint/2010/main" val="3488275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894D16-41E6-4921-9CE4-A69AA28DFA03}" type="datetime1">
              <a:rPr lang="en-GB" smtClean="0"/>
              <a:t>22/04/2023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7CD9484-C38E-4E33-85DD-23534EA53F3D}" type="slidenum">
              <a:rPr lang="en-GB" smtClean="0"/>
              <a:t>‹#›</a:t>
            </a:fld>
            <a:endParaRPr lang="en-GB"/>
          </a:p>
        </p:txBody>
      </p:sp>
    </p:spTree>
    <p:extLst>
      <p:ext uri="{BB962C8B-B14F-4D97-AF65-F5344CB8AC3E}">
        <p14:creationId xmlns:p14="http://schemas.microsoft.com/office/powerpoint/2010/main" val="252722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62418C-0042-4EBC-82D6-B55F4982D839}" type="datetime1">
              <a:rPr lang="en-GB" smtClean="0"/>
              <a:t>22/04/2023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7CD9484-C38E-4E33-85DD-23534EA53F3D}" type="slidenum">
              <a:rPr lang="en-GB" smtClean="0"/>
              <a:t>‹#›</a:t>
            </a:fld>
            <a:endParaRPr lang="en-GB"/>
          </a:p>
        </p:txBody>
      </p:sp>
    </p:spTree>
    <p:extLst>
      <p:ext uri="{BB962C8B-B14F-4D97-AF65-F5344CB8AC3E}">
        <p14:creationId xmlns:p14="http://schemas.microsoft.com/office/powerpoint/2010/main" val="542583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44D186-5DB5-4443-9EBD-80AA27C39638}" type="datetime1">
              <a:rPr lang="en-GB" smtClean="0"/>
              <a:t>22/04/2023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7CD9484-C38E-4E33-85DD-23534EA53F3D}" type="slidenum">
              <a:rPr lang="en-GB" smtClean="0"/>
              <a:t>‹#›</a:t>
            </a:fld>
            <a:endParaRPr lang="en-GB"/>
          </a:p>
        </p:txBody>
      </p:sp>
    </p:spTree>
    <p:extLst>
      <p:ext uri="{BB962C8B-B14F-4D97-AF65-F5344CB8AC3E}">
        <p14:creationId xmlns:p14="http://schemas.microsoft.com/office/powerpoint/2010/main" val="1913541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FA059A-02F5-4DA2-AAC5-1A2371FE6D9A}" type="datetime1">
              <a:rPr lang="en-GB" smtClean="0"/>
              <a:t>22/04/2023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7CD9484-C38E-4E33-85DD-23534EA53F3D}" type="slidenum">
              <a:rPr lang="en-GB" smtClean="0"/>
              <a:t>‹#›</a:t>
            </a:fld>
            <a:endParaRPr lang="en-GB"/>
          </a:p>
        </p:txBody>
      </p:sp>
    </p:spTree>
    <p:extLst>
      <p:ext uri="{BB962C8B-B14F-4D97-AF65-F5344CB8AC3E}">
        <p14:creationId xmlns:p14="http://schemas.microsoft.com/office/powerpoint/2010/main" val="614182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8DA1F4-CBF4-41D9-B757-17D7614D653C}" type="datetime1">
              <a:rPr lang="en-GB" smtClean="0"/>
              <a:t>22/04/2023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7CD9484-C38E-4E33-85DD-23534EA53F3D}" type="slidenum">
              <a:rPr lang="en-GB" smtClean="0"/>
              <a:t>‹#›</a:t>
            </a:fld>
            <a:endParaRPr lang="en-GB"/>
          </a:p>
        </p:txBody>
      </p:sp>
    </p:spTree>
    <p:extLst>
      <p:ext uri="{BB962C8B-B14F-4D97-AF65-F5344CB8AC3E}">
        <p14:creationId xmlns:p14="http://schemas.microsoft.com/office/powerpoint/2010/main" val="3239976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7CB67C-4069-4103-A827-F2F4D9A865A9}" type="datetime1">
              <a:rPr lang="en-GB" smtClean="0"/>
              <a:t>22/04/2023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CD9484-C38E-4E33-85DD-23534EA53F3D}" type="slidenum">
              <a:rPr lang="en-GB" smtClean="0"/>
              <a:t>‹#›</a:t>
            </a:fld>
            <a:endParaRPr lang="en-GB"/>
          </a:p>
        </p:txBody>
      </p:sp>
    </p:spTree>
    <p:extLst>
      <p:ext uri="{BB962C8B-B14F-4D97-AF65-F5344CB8AC3E}">
        <p14:creationId xmlns:p14="http://schemas.microsoft.com/office/powerpoint/2010/main" val="3131503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7110BC-BF14-495E-9F1D-243D0598EE19}" type="datetime1">
              <a:rPr lang="en-GB" smtClean="0"/>
              <a:t>22/04/2023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7CD9484-C38E-4E33-85DD-23534EA53F3D}" type="slidenum">
              <a:rPr lang="en-GB" smtClean="0"/>
              <a:t>‹#›</a:t>
            </a:fld>
            <a:endParaRPr lang="en-GB"/>
          </a:p>
        </p:txBody>
      </p:sp>
    </p:spTree>
    <p:extLst>
      <p:ext uri="{BB962C8B-B14F-4D97-AF65-F5344CB8AC3E}">
        <p14:creationId xmlns:p14="http://schemas.microsoft.com/office/powerpoint/2010/main" val="2637159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chemeClr val="accent1">
                    <a:lumMod val="50000"/>
                  </a:schemeClr>
                </a:solidFill>
              </a:defRPr>
            </a:lvl1pPr>
          </a:lstStyle>
          <a:p>
            <a:r>
              <a:rPr lang="en-US"/>
              <a:t>Click to edit Master title style</a:t>
            </a:r>
          </a:p>
        </p:txBody>
      </p:sp>
      <p:sp>
        <p:nvSpPr>
          <p:cNvPr id="3" name="Content Placeholder 2"/>
          <p:cNvSpPr>
            <a:spLocks noGrp="1"/>
          </p:cNvSpPr>
          <p:nvPr>
            <p:ph idx="1"/>
          </p:nvPr>
        </p:nvSpPr>
        <p:spPr>
          <a:xfrm>
            <a:off x="838200" y="1828181"/>
            <a:ext cx="10515600" cy="4351338"/>
          </a:xfrm>
        </p:spPr>
        <p:txBody>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8454B1-09DC-444D-829D-20F7C027B08D}" type="datetime1">
              <a:rPr lang="en-GB" smtClean="0"/>
              <a:t>22/04/2023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337868" y="5686406"/>
            <a:ext cx="2743200" cy="1017904"/>
          </a:xfrm>
        </p:spPr>
        <p:txBody>
          <a:bodyPr/>
          <a:lstStyle>
            <a:lvl1pPr>
              <a:defRPr>
                <a:solidFill>
                  <a:schemeClr val="tx1"/>
                </a:solidFill>
              </a:defRPr>
            </a:lvl1pPr>
          </a:lstStyle>
          <a:p>
            <a:fld id="{67CD9484-C38E-4E33-85DD-23534EA53F3D}" type="slidenum">
              <a:rPr lang="en-GB" smtClean="0"/>
              <a:pPr/>
              <a:t>‹#›</a:t>
            </a:fld>
            <a:endParaRPr lang="en-GB"/>
          </a:p>
        </p:txBody>
      </p:sp>
    </p:spTree>
    <p:extLst>
      <p:ext uri="{BB962C8B-B14F-4D97-AF65-F5344CB8AC3E}">
        <p14:creationId xmlns:p14="http://schemas.microsoft.com/office/powerpoint/2010/main" val="794091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5F76D6-31EA-1B0B-DEA8-297956CA07FB}"/>
              </a:ext>
            </a:extLst>
          </p:cNvPr>
          <p:cNvSpPr/>
          <p:nvPr userDrawn="1"/>
        </p:nvSpPr>
        <p:spPr>
          <a:xfrm>
            <a:off x="6867727" y="0"/>
            <a:ext cx="5402094" cy="6858000"/>
          </a:xfrm>
          <a:prstGeom prst="rect">
            <a:avLst/>
          </a:prstGeom>
          <a:solidFill>
            <a:srgbClr val="54502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7239000" y="1246034"/>
            <a:ext cx="4114800" cy="435133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74C37-1FF5-4512-B6AD-36A3F3E312BF}" type="datetime1">
              <a:rPr lang="en-GB" smtClean="0"/>
              <a:t>22/04/2023</a:t>
            </a:fld>
            <a:endParaRPr lang="en-GB"/>
          </a:p>
        </p:txBody>
      </p:sp>
      <p:sp>
        <p:nvSpPr>
          <p:cNvPr id="5" name="Footer Placeholder 4"/>
          <p:cNvSpPr>
            <a:spLocks noGrp="1"/>
          </p:cNvSpPr>
          <p:nvPr>
            <p:ph type="ftr" sz="quarter" idx="11"/>
          </p:nvPr>
        </p:nvSpPr>
        <p:spPr/>
        <p:txBody>
          <a:bodyPr/>
          <a:lstStyle/>
          <a:p>
            <a:endParaRPr lang="en-GB"/>
          </a:p>
        </p:txBody>
      </p:sp>
      <p:pic>
        <p:nvPicPr>
          <p:cNvPr id="9" name="Picture 8">
            <a:extLst>
              <a:ext uri="{FF2B5EF4-FFF2-40B4-BE49-F238E27FC236}">
                <a16:creationId xmlns:a16="http://schemas.microsoft.com/office/drawing/2014/main" id="{DA2806AE-2D05-A404-48D0-808B1DDA7E20}"/>
              </a:ext>
            </a:extLst>
          </p:cNvPr>
          <p:cNvPicPr>
            <a:picLocks noChangeAspect="1"/>
          </p:cNvPicPr>
          <p:nvPr userDrawn="1"/>
        </p:nvPicPr>
        <p:blipFill>
          <a:blip r:embed="rId2">
            <a:extLst>
              <a:ext uri="{28A0092B-C50C-407E-A947-70E740481C1C}">
                <a14:useLocalDpi xmlns:a14="http://schemas.microsoft.com/office/drawing/2010/main" val="0"/>
              </a:ext>
            </a:extLst>
          </a:blip>
          <a:srcRect l="30472" r="30472"/>
          <a:stretch/>
        </p:blipFill>
        <p:spPr>
          <a:xfrm flipH="1">
            <a:off x="2112579" y="0"/>
            <a:ext cx="4755148" cy="6843407"/>
          </a:xfrm>
          <a:prstGeom prst="rect">
            <a:avLst/>
          </a:prstGeom>
          <a:ln w="38100">
            <a:solidFill>
              <a:schemeClr val="bg1"/>
            </a:solidFill>
          </a:ln>
        </p:spPr>
      </p:pic>
      <p:sp>
        <p:nvSpPr>
          <p:cNvPr id="10" name="Rectangle 9">
            <a:extLst>
              <a:ext uri="{FF2B5EF4-FFF2-40B4-BE49-F238E27FC236}">
                <a16:creationId xmlns:a16="http://schemas.microsoft.com/office/drawing/2014/main" id="{702E7547-8741-23FF-9317-514625BC333E}"/>
              </a:ext>
            </a:extLst>
          </p:cNvPr>
          <p:cNvSpPr/>
          <p:nvPr userDrawn="1"/>
        </p:nvSpPr>
        <p:spPr>
          <a:xfrm>
            <a:off x="739567" y="2206869"/>
            <a:ext cx="2746024" cy="2444262"/>
          </a:xfrm>
          <a:prstGeom prst="rect">
            <a:avLst/>
          </a:prstGeom>
          <a:solidFill>
            <a:srgbClr val="54502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110454" y="2758921"/>
            <a:ext cx="2253133" cy="1325563"/>
          </a:xfrm>
        </p:spPr>
        <p:txBody>
          <a:bodyPr>
            <a:noAutofit/>
          </a:bodyPr>
          <a:lstStyle>
            <a:lvl1pPr algn="r">
              <a:defRPr sz="3000" b="1">
                <a:solidFill>
                  <a:schemeClr val="bg1"/>
                </a:solidFill>
              </a:defRPr>
            </a:lvl1pPr>
          </a:lstStyle>
          <a:p>
            <a:r>
              <a:rPr lang="en-US"/>
              <a:t>Click to edit Master title style</a:t>
            </a:r>
          </a:p>
        </p:txBody>
      </p:sp>
      <p:sp>
        <p:nvSpPr>
          <p:cNvPr id="6" name="Slide Number Placeholder 5"/>
          <p:cNvSpPr>
            <a:spLocks noGrp="1"/>
          </p:cNvSpPr>
          <p:nvPr>
            <p:ph type="sldNum" sz="quarter" idx="12"/>
          </p:nvPr>
        </p:nvSpPr>
        <p:spPr>
          <a:xfrm>
            <a:off x="423964" y="5703570"/>
            <a:ext cx="2743200" cy="1017904"/>
          </a:xfrm>
        </p:spPr>
        <p:txBody>
          <a:bodyPr/>
          <a:lstStyle>
            <a:lvl1pPr>
              <a:defRPr>
                <a:solidFill>
                  <a:schemeClr val="tx1"/>
                </a:solidFill>
              </a:defRPr>
            </a:lvl1pPr>
          </a:lstStyle>
          <a:p>
            <a:fld id="{67CD9484-C38E-4E33-85DD-23534EA53F3D}" type="slidenum">
              <a:rPr lang="en-GB" smtClean="0"/>
              <a:pPr/>
              <a:t>‹#›</a:t>
            </a:fld>
            <a:endParaRPr lang="en-GB"/>
          </a:p>
        </p:txBody>
      </p:sp>
    </p:spTree>
    <p:extLst>
      <p:ext uri="{BB962C8B-B14F-4D97-AF65-F5344CB8AC3E}">
        <p14:creationId xmlns:p14="http://schemas.microsoft.com/office/powerpoint/2010/main" val="2332000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5F76D6-31EA-1B0B-DEA8-297956CA07FB}"/>
              </a:ext>
            </a:extLst>
          </p:cNvPr>
          <p:cNvSpPr/>
          <p:nvPr userDrawn="1"/>
        </p:nvSpPr>
        <p:spPr>
          <a:xfrm>
            <a:off x="6867727" y="0"/>
            <a:ext cx="5402094" cy="6858000"/>
          </a:xfrm>
          <a:prstGeom prst="rect">
            <a:avLst/>
          </a:prstGeom>
          <a:solidFill>
            <a:schemeClr val="accent6">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7239000" y="1246034"/>
            <a:ext cx="4114800" cy="435133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74C37-1FF5-4512-B6AD-36A3F3E312BF}" type="datetime1">
              <a:rPr lang="en-GB" smtClean="0"/>
              <a:t>22/04/2023</a:t>
            </a:fld>
            <a:endParaRPr lang="en-GB"/>
          </a:p>
        </p:txBody>
      </p:sp>
      <p:sp>
        <p:nvSpPr>
          <p:cNvPr id="5" name="Footer Placeholder 4"/>
          <p:cNvSpPr>
            <a:spLocks noGrp="1"/>
          </p:cNvSpPr>
          <p:nvPr>
            <p:ph type="ftr" sz="quarter" idx="11"/>
          </p:nvPr>
        </p:nvSpPr>
        <p:spPr/>
        <p:txBody>
          <a:bodyPr/>
          <a:lstStyle/>
          <a:p>
            <a:endParaRPr lang="en-GB"/>
          </a:p>
        </p:txBody>
      </p:sp>
      <p:pic>
        <p:nvPicPr>
          <p:cNvPr id="9" name="Picture 8">
            <a:extLst>
              <a:ext uri="{FF2B5EF4-FFF2-40B4-BE49-F238E27FC236}">
                <a16:creationId xmlns:a16="http://schemas.microsoft.com/office/drawing/2014/main" id="{DA2806AE-2D05-A404-48D0-808B1DDA7E20}"/>
              </a:ext>
            </a:extLst>
          </p:cNvPr>
          <p:cNvPicPr>
            <a:picLocks noChangeAspect="1"/>
          </p:cNvPicPr>
          <p:nvPr userDrawn="1"/>
        </p:nvPicPr>
        <p:blipFill>
          <a:blip r:embed="rId2">
            <a:extLst>
              <a:ext uri="{28A0092B-C50C-407E-A947-70E740481C1C}">
                <a14:useLocalDpi xmlns:a14="http://schemas.microsoft.com/office/drawing/2010/main" val="0"/>
              </a:ext>
            </a:extLst>
          </a:blip>
          <a:srcRect l="15257" r="15257"/>
          <a:stretch/>
        </p:blipFill>
        <p:spPr>
          <a:xfrm flipH="1">
            <a:off x="2112579" y="0"/>
            <a:ext cx="4755148" cy="6843407"/>
          </a:xfrm>
          <a:prstGeom prst="rect">
            <a:avLst/>
          </a:prstGeom>
          <a:ln w="38100">
            <a:solidFill>
              <a:schemeClr val="bg1"/>
            </a:solidFill>
          </a:ln>
        </p:spPr>
      </p:pic>
      <p:sp>
        <p:nvSpPr>
          <p:cNvPr id="10" name="Rectangle 9">
            <a:extLst>
              <a:ext uri="{FF2B5EF4-FFF2-40B4-BE49-F238E27FC236}">
                <a16:creationId xmlns:a16="http://schemas.microsoft.com/office/drawing/2014/main" id="{702E7547-8741-23FF-9317-514625BC333E}"/>
              </a:ext>
            </a:extLst>
          </p:cNvPr>
          <p:cNvSpPr/>
          <p:nvPr userDrawn="1"/>
        </p:nvSpPr>
        <p:spPr>
          <a:xfrm>
            <a:off x="739567" y="2206869"/>
            <a:ext cx="2746024" cy="2444262"/>
          </a:xfrm>
          <a:prstGeom prst="rect">
            <a:avLst/>
          </a:prstGeom>
          <a:solidFill>
            <a:schemeClr val="accent6">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110454" y="2758921"/>
            <a:ext cx="2253133" cy="1325563"/>
          </a:xfrm>
        </p:spPr>
        <p:txBody>
          <a:bodyPr>
            <a:noAutofit/>
          </a:bodyPr>
          <a:lstStyle>
            <a:lvl1pPr algn="r">
              <a:defRPr sz="3000" b="1">
                <a:solidFill>
                  <a:schemeClr val="bg1"/>
                </a:solidFill>
              </a:defRPr>
            </a:lvl1pPr>
          </a:lstStyle>
          <a:p>
            <a:r>
              <a:rPr lang="en-US"/>
              <a:t>Click to edit Master title style</a:t>
            </a:r>
          </a:p>
        </p:txBody>
      </p:sp>
      <p:sp>
        <p:nvSpPr>
          <p:cNvPr id="6" name="Slide Number Placeholder 5"/>
          <p:cNvSpPr>
            <a:spLocks noGrp="1"/>
          </p:cNvSpPr>
          <p:nvPr>
            <p:ph type="sldNum" sz="quarter" idx="12"/>
          </p:nvPr>
        </p:nvSpPr>
        <p:spPr>
          <a:xfrm>
            <a:off x="369706" y="5703570"/>
            <a:ext cx="2743200" cy="1017904"/>
          </a:xfrm>
        </p:spPr>
        <p:txBody>
          <a:bodyPr/>
          <a:lstStyle>
            <a:lvl1pPr>
              <a:defRPr>
                <a:solidFill>
                  <a:schemeClr val="tx1"/>
                </a:solidFill>
              </a:defRPr>
            </a:lvl1pPr>
          </a:lstStyle>
          <a:p>
            <a:fld id="{67CD9484-C38E-4E33-85DD-23534EA53F3D}" type="slidenum">
              <a:rPr lang="en-GB" smtClean="0"/>
              <a:pPr/>
              <a:t>‹#›</a:t>
            </a:fld>
            <a:endParaRPr lang="en-GB"/>
          </a:p>
        </p:txBody>
      </p:sp>
    </p:spTree>
    <p:extLst>
      <p:ext uri="{BB962C8B-B14F-4D97-AF65-F5344CB8AC3E}">
        <p14:creationId xmlns:p14="http://schemas.microsoft.com/office/powerpoint/2010/main" val="2895242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5F76D6-31EA-1B0B-DEA8-297956CA07FB}"/>
              </a:ext>
            </a:extLst>
          </p:cNvPr>
          <p:cNvSpPr/>
          <p:nvPr userDrawn="1"/>
        </p:nvSpPr>
        <p:spPr>
          <a:xfrm>
            <a:off x="6867727" y="0"/>
            <a:ext cx="5402094" cy="6858000"/>
          </a:xfrm>
          <a:prstGeom prst="rect">
            <a:avLst/>
          </a:prstGeom>
          <a:solidFill>
            <a:srgbClr val="698A2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7239000" y="1246034"/>
            <a:ext cx="4114800" cy="435133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74C37-1FF5-4512-B6AD-36A3F3E312BF}" type="datetime1">
              <a:rPr lang="en-GB" smtClean="0"/>
              <a:t>22/04/2023</a:t>
            </a:fld>
            <a:endParaRPr lang="en-GB"/>
          </a:p>
        </p:txBody>
      </p:sp>
      <p:sp>
        <p:nvSpPr>
          <p:cNvPr id="5" name="Footer Placeholder 4"/>
          <p:cNvSpPr>
            <a:spLocks noGrp="1"/>
          </p:cNvSpPr>
          <p:nvPr>
            <p:ph type="ftr" sz="quarter" idx="11"/>
          </p:nvPr>
        </p:nvSpPr>
        <p:spPr/>
        <p:txBody>
          <a:bodyPr/>
          <a:lstStyle/>
          <a:p>
            <a:endParaRPr lang="en-GB"/>
          </a:p>
        </p:txBody>
      </p:sp>
      <p:pic>
        <p:nvPicPr>
          <p:cNvPr id="9" name="Picture 8">
            <a:extLst>
              <a:ext uri="{FF2B5EF4-FFF2-40B4-BE49-F238E27FC236}">
                <a16:creationId xmlns:a16="http://schemas.microsoft.com/office/drawing/2014/main" id="{DA2806AE-2D05-A404-48D0-808B1DDA7E20}"/>
              </a:ext>
            </a:extLst>
          </p:cNvPr>
          <p:cNvPicPr>
            <a:picLocks noChangeAspect="1"/>
          </p:cNvPicPr>
          <p:nvPr userDrawn="1"/>
        </p:nvPicPr>
        <p:blipFill>
          <a:blip r:embed="rId2">
            <a:extLst>
              <a:ext uri="{28A0092B-C50C-407E-A947-70E740481C1C}">
                <a14:useLocalDpi xmlns:a14="http://schemas.microsoft.com/office/drawing/2010/main" val="0"/>
              </a:ext>
            </a:extLst>
          </a:blip>
          <a:srcRect l="26736" r="26736"/>
          <a:stretch/>
        </p:blipFill>
        <p:spPr>
          <a:xfrm flipH="1">
            <a:off x="2112579" y="0"/>
            <a:ext cx="4755148" cy="6843407"/>
          </a:xfrm>
          <a:prstGeom prst="rect">
            <a:avLst/>
          </a:prstGeom>
          <a:ln w="38100">
            <a:solidFill>
              <a:schemeClr val="bg1"/>
            </a:solidFill>
          </a:ln>
        </p:spPr>
      </p:pic>
      <p:sp>
        <p:nvSpPr>
          <p:cNvPr id="10" name="Rectangle 9">
            <a:extLst>
              <a:ext uri="{FF2B5EF4-FFF2-40B4-BE49-F238E27FC236}">
                <a16:creationId xmlns:a16="http://schemas.microsoft.com/office/drawing/2014/main" id="{702E7547-8741-23FF-9317-514625BC333E}"/>
              </a:ext>
            </a:extLst>
          </p:cNvPr>
          <p:cNvSpPr/>
          <p:nvPr userDrawn="1"/>
        </p:nvSpPr>
        <p:spPr>
          <a:xfrm>
            <a:off x="739567" y="2206869"/>
            <a:ext cx="2746024" cy="2444262"/>
          </a:xfrm>
          <a:prstGeom prst="rect">
            <a:avLst/>
          </a:prstGeom>
          <a:solidFill>
            <a:srgbClr val="698A2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110454" y="2758921"/>
            <a:ext cx="2253133" cy="1325563"/>
          </a:xfrm>
        </p:spPr>
        <p:txBody>
          <a:bodyPr>
            <a:noAutofit/>
          </a:bodyPr>
          <a:lstStyle>
            <a:lvl1pPr algn="r">
              <a:defRPr sz="3000" b="1">
                <a:solidFill>
                  <a:schemeClr val="bg1"/>
                </a:solidFill>
              </a:defRPr>
            </a:lvl1pPr>
          </a:lstStyle>
          <a:p>
            <a:r>
              <a:rPr lang="en-US"/>
              <a:t>Click to edit Master title style</a:t>
            </a:r>
          </a:p>
        </p:txBody>
      </p:sp>
      <p:sp>
        <p:nvSpPr>
          <p:cNvPr id="6" name="Slide Number Placeholder 5"/>
          <p:cNvSpPr>
            <a:spLocks noGrp="1"/>
          </p:cNvSpPr>
          <p:nvPr>
            <p:ph type="sldNum" sz="quarter" idx="12"/>
          </p:nvPr>
        </p:nvSpPr>
        <p:spPr>
          <a:xfrm>
            <a:off x="423964" y="5703570"/>
            <a:ext cx="2743200" cy="1017904"/>
          </a:xfrm>
        </p:spPr>
        <p:txBody>
          <a:bodyPr/>
          <a:lstStyle>
            <a:lvl1pPr>
              <a:defRPr>
                <a:solidFill>
                  <a:schemeClr val="tx1"/>
                </a:solidFill>
              </a:defRPr>
            </a:lvl1pPr>
          </a:lstStyle>
          <a:p>
            <a:fld id="{67CD9484-C38E-4E33-85DD-23534EA53F3D}" type="slidenum">
              <a:rPr lang="en-GB" smtClean="0"/>
              <a:pPr/>
              <a:t>‹#›</a:t>
            </a:fld>
            <a:endParaRPr lang="en-GB"/>
          </a:p>
        </p:txBody>
      </p:sp>
    </p:spTree>
    <p:extLst>
      <p:ext uri="{BB962C8B-B14F-4D97-AF65-F5344CB8AC3E}">
        <p14:creationId xmlns:p14="http://schemas.microsoft.com/office/powerpoint/2010/main" val="1349921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155871" cy="1325563"/>
          </a:xfrm>
        </p:spPr>
        <p:txBody>
          <a:bodyPr>
            <a:normAutofit/>
          </a:bodyPr>
          <a:lstStyle>
            <a:lvl1pPr>
              <a:defRPr sz="3600" b="1">
                <a:solidFill>
                  <a:schemeClr val="accent1">
                    <a:lumMod val="50000"/>
                  </a:schemeClr>
                </a:solidFill>
              </a:defRPr>
            </a:lvl1pPr>
          </a:lstStyle>
          <a:p>
            <a:r>
              <a:rPr lang="en-US"/>
              <a:t>Click to edit Master title style</a:t>
            </a:r>
          </a:p>
        </p:txBody>
      </p:sp>
      <p:sp>
        <p:nvSpPr>
          <p:cNvPr id="3" name="Content Placeholder 2"/>
          <p:cNvSpPr>
            <a:spLocks noGrp="1"/>
          </p:cNvSpPr>
          <p:nvPr>
            <p:ph idx="1"/>
          </p:nvPr>
        </p:nvSpPr>
        <p:spPr>
          <a:xfrm>
            <a:off x="838200" y="1825625"/>
            <a:ext cx="6155871" cy="4351338"/>
          </a:xfrm>
        </p:spPr>
        <p:txBody>
          <a:bodyPr>
            <a:normAutofit/>
          </a:bodyPr>
          <a:lstStyle>
            <a:lvl1pPr>
              <a:defRPr sz="2400">
                <a:solidFill>
                  <a:schemeClr val="accent1">
                    <a:lumMod val="50000"/>
                  </a:schemeClr>
                </a:solidFill>
                <a:latin typeface="Century Gothic" panose="020B0502020202020204" pitchFamily="34" charset="0"/>
              </a:defRPr>
            </a:lvl1pPr>
            <a:lvl2pPr>
              <a:defRPr sz="2000">
                <a:solidFill>
                  <a:schemeClr val="accent1">
                    <a:lumMod val="50000"/>
                  </a:schemeClr>
                </a:solidFill>
                <a:latin typeface="Century Gothic" panose="020B0502020202020204" pitchFamily="34" charset="0"/>
              </a:defRPr>
            </a:lvl2pPr>
            <a:lvl3pPr>
              <a:defRPr sz="1800">
                <a:solidFill>
                  <a:schemeClr val="accent1">
                    <a:lumMod val="50000"/>
                  </a:schemeClr>
                </a:solidFill>
                <a:latin typeface="Century Gothic" panose="020B0502020202020204" pitchFamily="34" charset="0"/>
              </a:defRPr>
            </a:lvl3pPr>
            <a:lvl4pPr>
              <a:defRPr sz="1600">
                <a:solidFill>
                  <a:schemeClr val="accent1">
                    <a:lumMod val="50000"/>
                  </a:schemeClr>
                </a:solidFill>
                <a:latin typeface="Century Gothic" panose="020B0502020202020204" pitchFamily="34" charset="0"/>
              </a:defRPr>
            </a:lvl4pPr>
            <a:lvl5pPr>
              <a:defRPr sz="1600">
                <a:solidFill>
                  <a:schemeClr val="accent1">
                    <a:lumMod val="50000"/>
                  </a:schemeClr>
                </a:solidFill>
                <a:latin typeface="Century Gothic" panose="020B0502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0CC589-F6D4-48BE-8118-598707A2188D}" type="datetime1">
              <a:rPr lang="en-GB" smtClean="0"/>
              <a:t>22/04/2023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360039" y="5703570"/>
            <a:ext cx="2743200" cy="1017904"/>
          </a:xfrm>
        </p:spPr>
        <p:txBody>
          <a:bodyPr/>
          <a:lstStyle>
            <a:lvl1pPr>
              <a:defRPr>
                <a:solidFill>
                  <a:schemeClr val="tx1"/>
                </a:solidFill>
              </a:defRPr>
            </a:lvl1pPr>
          </a:lstStyle>
          <a:p>
            <a:fld id="{67CD9484-C38E-4E33-85DD-23534EA53F3D}" type="slidenum">
              <a:rPr lang="en-GB" smtClean="0"/>
              <a:pPr/>
              <a:t>‹#›</a:t>
            </a:fld>
            <a:endParaRPr lang="en-GB"/>
          </a:p>
        </p:txBody>
      </p:sp>
      <p:pic>
        <p:nvPicPr>
          <p:cNvPr id="8" name="Picture 7" descr="Map&#10;&#10;Description automatically generated">
            <a:extLst>
              <a:ext uri="{FF2B5EF4-FFF2-40B4-BE49-F238E27FC236}">
                <a16:creationId xmlns:a16="http://schemas.microsoft.com/office/drawing/2014/main" id="{53F63AE3-D5BA-FDA4-3315-7467C6A3ECB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r="4741"/>
          <a:stretch/>
        </p:blipFill>
        <p:spPr>
          <a:xfrm>
            <a:off x="7337666" y="101"/>
            <a:ext cx="4951495" cy="6858000"/>
          </a:xfrm>
          <a:prstGeom prst="rect">
            <a:avLst/>
          </a:prstGeom>
        </p:spPr>
      </p:pic>
    </p:spTree>
    <p:extLst>
      <p:ext uri="{BB962C8B-B14F-4D97-AF65-F5344CB8AC3E}">
        <p14:creationId xmlns:p14="http://schemas.microsoft.com/office/powerpoint/2010/main" val="1300742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213D1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38984"/>
          </a:xfrm>
        </p:spPr>
        <p:txBody>
          <a:bodyPr>
            <a:normAutofit/>
          </a:bodyPr>
          <a:lstStyle>
            <a:lvl1pPr>
              <a:defRPr sz="3600"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Century Gothic" panose="020B0502020202020204" pitchFamily="34" charset="0"/>
              </a:defRPr>
            </a:lvl1pPr>
            <a:lvl2pPr>
              <a:defRPr>
                <a:solidFill>
                  <a:schemeClr val="bg1"/>
                </a:solidFill>
                <a:latin typeface="Century Gothic" panose="020B0502020202020204" pitchFamily="34" charset="0"/>
              </a:defRPr>
            </a:lvl2pPr>
            <a:lvl3pPr>
              <a:defRPr>
                <a:solidFill>
                  <a:schemeClr val="bg1"/>
                </a:solidFill>
                <a:latin typeface="Century Gothic" panose="020B0502020202020204" pitchFamily="34" charset="0"/>
              </a:defRPr>
            </a:lvl3pPr>
            <a:lvl4pPr>
              <a:defRPr>
                <a:solidFill>
                  <a:schemeClr val="bg1"/>
                </a:solidFill>
                <a:latin typeface="Century Gothic" panose="020B0502020202020204" pitchFamily="34" charset="0"/>
              </a:defRPr>
            </a:lvl4pPr>
            <a:lvl5pPr>
              <a:defRPr>
                <a:solidFill>
                  <a:schemeClr val="bg1"/>
                </a:solidFill>
                <a:latin typeface="Century Gothic" panose="020B0502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E5B875-65CE-40E4-9107-603317EEAD49}" type="datetime1">
              <a:rPr lang="en-GB" smtClean="0"/>
              <a:t>22/04/2023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7CD9484-C38E-4E33-85DD-23534EA53F3D}" type="slidenum">
              <a:rPr lang="en-GB" smtClean="0"/>
              <a:pPr/>
              <a:t>‹#›</a:t>
            </a:fld>
            <a:endParaRPr lang="en-GB"/>
          </a:p>
        </p:txBody>
      </p:sp>
    </p:spTree>
    <p:extLst>
      <p:ext uri="{BB962C8B-B14F-4D97-AF65-F5344CB8AC3E}">
        <p14:creationId xmlns:p14="http://schemas.microsoft.com/office/powerpoint/2010/main" val="3044187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6_Title and Content">
    <p:bg>
      <p:bgRef idx="1001">
        <a:schemeClr val="bg1"/>
      </p:bgRef>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2F92215-A477-D39A-72E8-D363379B563E}"/>
              </a:ext>
            </a:extLst>
          </p:cNvPr>
          <p:cNvGrpSpPr/>
          <p:nvPr userDrawn="1"/>
        </p:nvGrpSpPr>
        <p:grpSpPr>
          <a:xfrm>
            <a:off x="0" y="-1"/>
            <a:ext cx="12192000" cy="2005011"/>
            <a:chOff x="0" y="-1"/>
            <a:chExt cx="12192000" cy="2005011"/>
          </a:xfrm>
        </p:grpSpPr>
        <p:pic>
          <p:nvPicPr>
            <p:cNvPr id="8" name="Picture 7" descr="A picture containing text, outdoor, sky, sign&#10;&#10;Description automatically generated">
              <a:extLst>
                <a:ext uri="{FF2B5EF4-FFF2-40B4-BE49-F238E27FC236}">
                  <a16:creationId xmlns:a16="http://schemas.microsoft.com/office/drawing/2014/main" id="{9F26E2CB-C87D-1493-8A82-E57630E7ED5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250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8912" r="5746" b="30064"/>
            <a:stretch/>
          </p:blipFill>
          <p:spPr>
            <a:xfrm>
              <a:off x="5900304" y="0"/>
              <a:ext cx="6291696" cy="1825625"/>
            </a:xfrm>
            <a:prstGeom prst="rect">
              <a:avLst/>
            </a:prstGeom>
          </p:spPr>
        </p:pic>
        <p:sp>
          <p:nvSpPr>
            <p:cNvPr id="9" name="Rectangle 8">
              <a:extLst>
                <a:ext uri="{FF2B5EF4-FFF2-40B4-BE49-F238E27FC236}">
                  <a16:creationId xmlns:a16="http://schemas.microsoft.com/office/drawing/2014/main" id="{533B8204-81D2-D4D0-9AFD-115B70C26A99}"/>
                </a:ext>
              </a:extLst>
            </p:cNvPr>
            <p:cNvSpPr/>
            <p:nvPr userDrawn="1"/>
          </p:nvSpPr>
          <p:spPr>
            <a:xfrm>
              <a:off x="0" y="-1"/>
              <a:ext cx="12192000" cy="1825625"/>
            </a:xfrm>
            <a:prstGeom prst="rect">
              <a:avLst/>
            </a:prstGeom>
            <a:gradFill flip="none" rotWithShape="1">
              <a:gsLst>
                <a:gs pos="51000">
                  <a:schemeClr val="tx1"/>
                </a:gs>
                <a:gs pos="68000">
                  <a:srgbClr val="333300">
                    <a:alpha val="2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E1A83EF-5969-44B2-5C57-7DAD8AB931BF}"/>
                </a:ext>
              </a:extLst>
            </p:cNvPr>
            <p:cNvSpPr/>
            <p:nvPr userDrawn="1"/>
          </p:nvSpPr>
          <p:spPr>
            <a:xfrm>
              <a:off x="0" y="1825624"/>
              <a:ext cx="12192000" cy="17938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p:cNvSpPr>
            <a:spLocks noGrp="1"/>
          </p:cNvSpPr>
          <p:nvPr>
            <p:ph type="title"/>
          </p:nvPr>
        </p:nvSpPr>
        <p:spPr>
          <a:xfrm>
            <a:off x="838200" y="309707"/>
            <a:ext cx="10515600" cy="1338984"/>
          </a:xfrm>
        </p:spPr>
        <p:txBody>
          <a:bodyPr>
            <a:normAutofit/>
          </a:bodyPr>
          <a:lstStyle>
            <a:lvl1pPr>
              <a:defRPr sz="3600"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latin typeface="Century Gothic" panose="020B0502020202020204" pitchFamily="34" charset="0"/>
              </a:defRPr>
            </a:lvl1pPr>
            <a:lvl2pPr>
              <a:defRPr>
                <a:solidFill>
                  <a:schemeClr val="tx1"/>
                </a:solidFill>
                <a:latin typeface="Century Gothic" panose="020B0502020202020204" pitchFamily="34" charset="0"/>
              </a:defRPr>
            </a:lvl2pPr>
            <a:lvl3pPr>
              <a:defRPr>
                <a:solidFill>
                  <a:schemeClr val="tx1"/>
                </a:solidFill>
                <a:latin typeface="Century Gothic" panose="020B0502020202020204" pitchFamily="34" charset="0"/>
              </a:defRPr>
            </a:lvl3pPr>
            <a:lvl4pPr>
              <a:defRPr>
                <a:solidFill>
                  <a:schemeClr val="tx1"/>
                </a:solidFill>
                <a:latin typeface="Century Gothic" panose="020B0502020202020204" pitchFamily="34" charset="0"/>
              </a:defRPr>
            </a:lvl4pPr>
            <a:lvl5pPr>
              <a:defRPr>
                <a:solidFill>
                  <a:schemeClr val="tx1"/>
                </a:solidFill>
                <a:latin typeface="Century Gothic" panose="020B0502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E5B875-65CE-40E4-9107-603317EEAD49}" type="datetime1">
              <a:rPr lang="en-GB" smtClean="0"/>
              <a:t>22/04/2023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7CD9484-C38E-4E33-85DD-23534EA53F3D}" type="slidenum">
              <a:rPr lang="en-GB" smtClean="0"/>
              <a:pPr/>
              <a:t>‹#›</a:t>
            </a:fld>
            <a:endParaRPr lang="en-GB"/>
          </a:p>
        </p:txBody>
      </p:sp>
    </p:spTree>
    <p:extLst>
      <p:ext uri="{BB962C8B-B14F-4D97-AF65-F5344CB8AC3E}">
        <p14:creationId xmlns:p14="http://schemas.microsoft.com/office/powerpoint/2010/main" val="293175813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extLst>
              <a:ext uri="{BEBA8EAE-BF5A-486C-A8C5-ECC9F3942E4B}">
                <a14:imgProps xmlns:a14="http://schemas.microsoft.com/office/drawing/2010/main">
                  <a14:imgLayer r:embed="rId3">
                    <a14:imgEffect>
                      <a14:sharpenSoften amount="-5000"/>
                    </a14:imgEffect>
                    <a14:imgEffect>
                      <a14:colorTemperature colorTemp="4700"/>
                    </a14:imgEffect>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094D42-FAA1-C1CB-9272-5F731CEE0789}"/>
              </a:ext>
            </a:extLst>
          </p:cNvPr>
          <p:cNvSpPr/>
          <p:nvPr userDrawn="1"/>
        </p:nvSpPr>
        <p:spPr>
          <a:xfrm>
            <a:off x="844550" y="3075710"/>
            <a:ext cx="4598614" cy="37822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 name="Title 1"/>
          <p:cNvSpPr>
            <a:spLocks noGrp="1"/>
          </p:cNvSpPr>
          <p:nvPr>
            <p:ph type="title"/>
          </p:nvPr>
        </p:nvSpPr>
        <p:spPr>
          <a:xfrm>
            <a:off x="1044604" y="3517847"/>
            <a:ext cx="4164705" cy="1399308"/>
          </a:xfrm>
        </p:spPr>
        <p:txBody>
          <a:bodyPr anchor="ctr">
            <a:normAutofit/>
          </a:bodyPr>
          <a:lstStyle>
            <a:lvl1pPr>
              <a:defRPr sz="3400" b="1">
                <a:solidFill>
                  <a:schemeClr val="bg1"/>
                </a:solidFill>
              </a:defRPr>
            </a:lvl1pPr>
          </a:lstStyle>
          <a:p>
            <a:r>
              <a:rPr lang="en-US"/>
              <a:t>Click to edit Master title style</a:t>
            </a:r>
          </a:p>
        </p:txBody>
      </p:sp>
      <p:sp>
        <p:nvSpPr>
          <p:cNvPr id="3" name="Text Placeholder 2"/>
          <p:cNvSpPr>
            <a:spLocks noGrp="1"/>
          </p:cNvSpPr>
          <p:nvPr>
            <p:ph type="body" idx="1"/>
          </p:nvPr>
        </p:nvSpPr>
        <p:spPr>
          <a:xfrm>
            <a:off x="1044603" y="4994167"/>
            <a:ext cx="4164706" cy="365125"/>
          </a:xfrm>
        </p:spPr>
        <p:txBody>
          <a:bodyPr>
            <a:normAutofit/>
          </a:bodyPr>
          <a:lstStyle>
            <a:lvl1pPr marL="0" indent="0">
              <a:buNone/>
              <a:defRPr sz="1400">
                <a:solidFill>
                  <a:schemeClr val="bg1"/>
                </a:solidFill>
                <a:latin typeface="Century" panose="020406040505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CCC6E6-C6D7-40A4-A688-DE31AFFB47EC}" type="datetime1">
              <a:rPr lang="en-GB" smtClean="0"/>
              <a:t>22/04/2023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400657" y="5703570"/>
            <a:ext cx="2743200" cy="1017904"/>
          </a:xfrm>
        </p:spPr>
        <p:txBody>
          <a:bodyPr/>
          <a:lstStyle>
            <a:lvl1pPr>
              <a:defRPr>
                <a:solidFill>
                  <a:schemeClr val="bg1"/>
                </a:solidFill>
              </a:defRPr>
            </a:lvl1pPr>
          </a:lstStyle>
          <a:p>
            <a:fld id="{67CD9484-C38E-4E33-85DD-23534EA53F3D}" type="slidenum">
              <a:rPr lang="en-GB" smtClean="0"/>
              <a:pPr/>
              <a:t>‹#›</a:t>
            </a:fld>
            <a:endParaRPr lang="en-GB"/>
          </a:p>
        </p:txBody>
      </p:sp>
    </p:spTree>
    <p:extLst>
      <p:ext uri="{BB962C8B-B14F-4D97-AF65-F5344CB8AC3E}">
        <p14:creationId xmlns:p14="http://schemas.microsoft.com/office/powerpoint/2010/main" val="4289990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106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BE3A4-E238-40E7-B325-D6A17B1D9EA1}" type="datetime1">
              <a:rPr lang="en-GB" smtClean="0"/>
              <a:t>22/04/2023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320615" y="5703570"/>
            <a:ext cx="2743200" cy="1017904"/>
          </a:xfrm>
          <a:prstGeom prst="rect">
            <a:avLst/>
          </a:prstGeom>
        </p:spPr>
        <p:txBody>
          <a:bodyPr vert="horz" lIns="91440" tIns="45720" rIns="91440" bIns="45720" rtlCol="0" anchor="ctr"/>
          <a:lstStyle>
            <a:lvl1pPr algn="l">
              <a:defRPr sz="9600">
                <a:solidFill>
                  <a:schemeClr val="tx1">
                    <a:tint val="75000"/>
                  </a:schemeClr>
                </a:solidFill>
                <a:latin typeface="Century Gothic" panose="020B0502020202020204" pitchFamily="34" charset="0"/>
              </a:defRPr>
            </a:lvl1pPr>
          </a:lstStyle>
          <a:p>
            <a:fld id="{67CD9484-C38E-4E33-85DD-23534EA53F3D}" type="slidenum">
              <a:rPr lang="en-GB" smtClean="0"/>
              <a:pPr/>
              <a:t>‹#›</a:t>
            </a:fld>
            <a:endParaRPr lang="en-GB"/>
          </a:p>
        </p:txBody>
      </p:sp>
    </p:spTree>
    <p:extLst>
      <p:ext uri="{BB962C8B-B14F-4D97-AF65-F5344CB8AC3E}">
        <p14:creationId xmlns:p14="http://schemas.microsoft.com/office/powerpoint/2010/main" val="128101524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7" r:id="rId3"/>
    <p:sldLayoutId id="2147483675" r:id="rId4"/>
    <p:sldLayoutId id="2147483676" r:id="rId5"/>
    <p:sldLayoutId id="2147483680" r:id="rId6"/>
    <p:sldLayoutId id="2147483681" r:id="rId7"/>
    <p:sldLayoutId id="2147483692" r:id="rId8"/>
    <p:sldLayoutId id="2147483682" r:id="rId9"/>
    <p:sldLayoutId id="2147483683" r:id="rId10"/>
    <p:sldLayoutId id="2147483684" r:id="rId11"/>
    <p:sldLayoutId id="2147483685" r:id="rId12"/>
    <p:sldLayoutId id="2147483686" r:id="rId13"/>
    <p:sldLayoutId id="2147483688" r:id="rId14"/>
    <p:sldLayoutId id="2147483689" r:id="rId15"/>
    <p:sldLayoutId id="2147483690" r:id="rId16"/>
    <p:sldLayoutId id="2147483691"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155_EBF48B56.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microsoft.com/office/2018/10/relationships/comments" Target="../comments/modernComment_105_24CFD58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59_3E6BA10A.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52_FD8A6D83.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6_3E465445.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58_BB1E4E08.xm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5.jpeg"/><Relationship Id="rId3" Type="http://schemas.microsoft.com/office/2018/10/relationships/comments" Target="../comments/modernComment_141_96BD771C.xml"/><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microsoft.com/office/2018/10/relationships/comments" Target="../comments/modernComment_107_E23BDD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56_96C861F5.xm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08_553A3625.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5B_8C9E7B8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s://worldlandscapearchitect.com/welcome-to-grain-collective-our-new-wla-partner/?v=79cba1185463" TargetMode="External"/><Relationship Id="rId3" Type="http://schemas.openxmlformats.org/officeDocument/2006/relationships/hyperlink" Target="https://mapmaker.cdrc.ac.uk/#/ageing-in-place-classification?h=1&amp;lon=-1.073&amp;lat=50.8286&amp;zoom=13.21" TargetMode="External"/><Relationship Id="rId7" Type="http://schemas.openxmlformats.org/officeDocument/2006/relationships/hyperlink" Target="https://www.designboom.com/architecture/sturdy-inclined-roof-slim-steel-columns-university-bus-stop-taiwan-09-07-2020/" TargetMode="External"/><Relationship Id="rId2" Type="http://schemas.openxmlformats.org/officeDocument/2006/relationships/hyperlink" Target="https://label-magazine.com/en/architecture/articles/most-po-kazachsku" TargetMode="External"/><Relationship Id="rId1" Type="http://schemas.openxmlformats.org/officeDocument/2006/relationships/slideLayout" Target="../slideLayouts/slideLayout8.xml"/><Relationship Id="rId6" Type="http://schemas.openxmlformats.org/officeDocument/2006/relationships/hyperlink" Target="https://assets.publishing.service.gov.uk/government/uploads/system/uploads/attachment_data/file/1044542/inclusive-mobility-a-guide-to-best-practice-on-access-to-pedestrian-and-transport-infrastructure.pdf" TargetMode="External"/><Relationship Id="rId11" Type="http://schemas.openxmlformats.org/officeDocument/2006/relationships/hyperlink" Target="https://www.google.co.uk/maps/@51.5218141,-0.1257739,18z" TargetMode="External"/><Relationship Id="rId5" Type="http://schemas.openxmlformats.org/officeDocument/2006/relationships/hyperlink" Target="https://datashine.org.uk/#table=QS303EW&amp;col=QS303EW0002&amp;ramp=RdYlGn&amp;layers=BTTT&amp;zoom=11.92634568918848&amp;lon=-0.1282&amp;lat=51.5254" TargetMode="External"/><Relationship Id="rId10" Type="http://schemas.openxmlformats.org/officeDocument/2006/relationships/hyperlink" Target="http://www.subterraneanhistory.co.uk/2008/08/hilsea-lines-portsmouth.html" TargetMode="External"/><Relationship Id="rId4" Type="http://schemas.openxmlformats.org/officeDocument/2006/relationships/hyperlink" Target="https://datashine.org.uk/#table=QS303EW&amp;col=QS303EW0002&amp;ramp=RdYlGn&amp;layers=BTTT&amp;zoom=11.92634568918848&amp;lon=-0.1283&amp;lat=51.5254" TargetMode="External"/><Relationship Id="rId9" Type="http://schemas.openxmlformats.org/officeDocument/2006/relationships/hyperlink" Target="https://www.feeldesain.com/democratie-creative-street-art-for-the-people-to-play.html"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travel.portsmouth.gov.uk/wp-content/uploads/2020/09/74.463-LCWIP-Plan.pdf" TargetMode="External"/><Relationship Id="rId3" Type="http://schemas.openxmlformats.org/officeDocument/2006/relationships/hyperlink" Target="https://doi.org/10.4324/9780367333317" TargetMode="External"/><Relationship Id="rId7" Type="http://schemas.openxmlformats.org/officeDocument/2006/relationships/hyperlink" Target="https://www.portsmouth.gov.uk/wp-content/uploads/2021/11/74.633-Local-Transport-Plan-2021-Final-Accessible.pdf" TargetMode="External"/><Relationship Id="rId2" Type="http://schemas.openxmlformats.org/officeDocument/2006/relationships/hyperlink" Target="https://inhabitat.com/pedestrian-bridge-by-atrium-will-grow-trees-above-highway/" TargetMode="External"/><Relationship Id="rId1" Type="http://schemas.openxmlformats.org/officeDocument/2006/relationships/slideLayout" Target="../slideLayouts/slideLayout8.xml"/><Relationship Id="rId6" Type="http://schemas.openxmlformats.org/officeDocument/2006/relationships/hyperlink" Target="https://doi.org/10.2014/igj.v48i2.625.%E2%80%8B" TargetMode="External"/><Relationship Id="rId11" Type="http://schemas.openxmlformats.org/officeDocument/2006/relationships/hyperlink" Target="https://rosehillhighways.com/products/raised-tables/" TargetMode="External"/><Relationship Id="rId5" Type="http://schemas.openxmlformats.org/officeDocument/2006/relationships/hyperlink" Target="https://local.microsoft.com/zh/blog/creating-multi-use-community-gathering-spaces-in-quincy-washington/" TargetMode="External"/><Relationship Id="rId10" Type="http://schemas.openxmlformats.org/officeDocument/2006/relationships/hyperlink" Target="https://www.rocconsulting.com/projects/hard-portsmouth-interchange/" TargetMode="External"/><Relationship Id="rId4" Type="http://schemas.openxmlformats.org/officeDocument/2006/relationships/hyperlink" Target="https://bikeportland.org/2016/08/04/heres-what-portlands-new-carfree-street-and-elevated-bikeway-will-look-like-188932" TargetMode="External"/><Relationship Id="rId9" Type="http://schemas.openxmlformats.org/officeDocument/2006/relationships/hyperlink" Target="https://www.portsmouth.gov.uk/wp-content/uploads/2020/04/env-air-quality-strategy.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4C_ECBF6748.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49_6D0768D5.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30_DCC0EA5F.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32_2C9CB9C9.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794ABD-04C1-7698-7AFB-4BD7E9184BFC}"/>
              </a:ext>
            </a:extLst>
          </p:cNvPr>
          <p:cNvSpPr>
            <a:spLocks noGrp="1"/>
          </p:cNvSpPr>
          <p:nvPr>
            <p:ph type="ctrTitle"/>
          </p:nvPr>
        </p:nvSpPr>
        <p:spPr/>
        <p:txBody>
          <a:bodyPr/>
          <a:lstStyle/>
          <a:p>
            <a:r>
              <a:rPr lang="en-US"/>
              <a:t>London Road and West Access</a:t>
            </a:r>
            <a:endParaRPr lang="en-GB"/>
          </a:p>
        </p:txBody>
      </p:sp>
      <p:sp>
        <p:nvSpPr>
          <p:cNvPr id="5" name="Subtitle 4">
            <a:extLst>
              <a:ext uri="{FF2B5EF4-FFF2-40B4-BE49-F238E27FC236}">
                <a16:creationId xmlns:a16="http://schemas.microsoft.com/office/drawing/2014/main" id="{79A5AF64-F984-D2AE-FE4B-A62B79512E10}"/>
              </a:ext>
            </a:extLst>
          </p:cNvPr>
          <p:cNvSpPr>
            <a:spLocks noGrp="1"/>
          </p:cNvSpPr>
          <p:nvPr>
            <p:ph type="subTitle" idx="1"/>
          </p:nvPr>
        </p:nvSpPr>
        <p:spPr/>
        <p:txBody>
          <a:bodyPr/>
          <a:lstStyle/>
          <a:p>
            <a:r>
              <a:rPr lang="en-US"/>
              <a:t>BPLN0105 Transport Consultancy Study</a:t>
            </a:r>
            <a:endParaRPr lang="en-GB"/>
          </a:p>
        </p:txBody>
      </p:sp>
      <p:sp>
        <p:nvSpPr>
          <p:cNvPr id="6" name="Content Placeholder 5">
            <a:extLst>
              <a:ext uri="{FF2B5EF4-FFF2-40B4-BE49-F238E27FC236}">
                <a16:creationId xmlns:a16="http://schemas.microsoft.com/office/drawing/2014/main" id="{1D2F6346-96A0-9E86-ACA4-367AC7306988}"/>
              </a:ext>
            </a:extLst>
          </p:cNvPr>
          <p:cNvSpPr>
            <a:spLocks noGrp="1"/>
          </p:cNvSpPr>
          <p:nvPr>
            <p:ph sz="quarter" idx="13"/>
          </p:nvPr>
        </p:nvSpPr>
        <p:spPr>
          <a:xfrm>
            <a:off x="2003917" y="6034954"/>
            <a:ext cx="3676665" cy="654702"/>
          </a:xfrm>
        </p:spPr>
        <p:txBody>
          <a:bodyPr anchor="b"/>
          <a:lstStyle/>
          <a:p>
            <a:pPr algn="r"/>
            <a:r>
              <a:rPr lang="en-US" sz="1200"/>
              <a:t>Presented by Amelia Hatfield, Jana El Hajj, Guanhua Zhao and Jemma Richmond</a:t>
            </a:r>
            <a:endParaRPr lang="en-GB" sz="1200"/>
          </a:p>
        </p:txBody>
      </p:sp>
      <p:pic>
        <p:nvPicPr>
          <p:cNvPr id="2" name="Picture 1">
            <a:extLst>
              <a:ext uri="{FF2B5EF4-FFF2-40B4-BE49-F238E27FC236}">
                <a16:creationId xmlns:a16="http://schemas.microsoft.com/office/drawing/2014/main" id="{C0A618B4-C47E-D51C-3F34-E3A98C58E9AF}"/>
              </a:ext>
            </a:extLst>
          </p:cNvPr>
          <p:cNvPicPr>
            <a:picLocks noChangeAspect="1"/>
          </p:cNvPicPr>
          <p:nvPr/>
        </p:nvPicPr>
        <p:blipFill>
          <a:blip r:embed="rId3"/>
          <a:stretch>
            <a:fillRect/>
          </a:stretch>
        </p:blipFill>
        <p:spPr>
          <a:xfrm>
            <a:off x="1212673" y="461983"/>
            <a:ext cx="699509" cy="699509"/>
          </a:xfrm>
          <a:prstGeom prst="rect">
            <a:avLst/>
          </a:prstGeom>
        </p:spPr>
      </p:pic>
      <p:pic>
        <p:nvPicPr>
          <p:cNvPr id="7" name="Picture 6" descr="Logo&#10;&#10;Description automatically generated">
            <a:extLst>
              <a:ext uri="{FF2B5EF4-FFF2-40B4-BE49-F238E27FC236}">
                <a16:creationId xmlns:a16="http://schemas.microsoft.com/office/drawing/2014/main" id="{44F18158-892C-C23C-8A0C-FCC2F544E7AE}"/>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003917" y="461983"/>
            <a:ext cx="699509" cy="699509"/>
          </a:xfrm>
          <a:prstGeom prst="rect">
            <a:avLst/>
          </a:prstGeom>
        </p:spPr>
      </p:pic>
      <p:sp>
        <p:nvSpPr>
          <p:cNvPr id="3" name="Subtitle 4">
            <a:extLst>
              <a:ext uri="{FF2B5EF4-FFF2-40B4-BE49-F238E27FC236}">
                <a16:creationId xmlns:a16="http://schemas.microsoft.com/office/drawing/2014/main" id="{96DE5EBD-E18F-60ED-8CF5-5762883D6418}"/>
              </a:ext>
            </a:extLst>
          </p:cNvPr>
          <p:cNvSpPr txBox="1">
            <a:spLocks/>
          </p:cNvSpPr>
          <p:nvPr/>
        </p:nvSpPr>
        <p:spPr>
          <a:xfrm>
            <a:off x="1213513" y="-66818"/>
            <a:ext cx="4467069" cy="165576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i="0" kern="1200" spc="300">
                <a:solidFill>
                  <a:schemeClr val="bg1"/>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Group 2</a:t>
            </a:r>
            <a:endParaRPr lang="en-GB"/>
          </a:p>
        </p:txBody>
      </p:sp>
      <p:sp>
        <p:nvSpPr>
          <p:cNvPr id="8" name="文本框 22">
            <a:extLst>
              <a:ext uri="{FF2B5EF4-FFF2-40B4-BE49-F238E27FC236}">
                <a16:creationId xmlns:a16="http://schemas.microsoft.com/office/drawing/2014/main" id="{81B5DAB5-A9FB-C733-466F-BB5E8209C9EC}"/>
              </a:ext>
            </a:extLst>
          </p:cNvPr>
          <p:cNvSpPr txBox="1"/>
          <p:nvPr/>
        </p:nvSpPr>
        <p:spPr>
          <a:xfrm rot="5400000">
            <a:off x="11012825" y="952588"/>
            <a:ext cx="2000700"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a:solidFill>
                  <a:schemeClr val="bg1">
                    <a:lumMod val="65000"/>
                  </a:schemeClr>
                </a:solidFill>
                <a:latin typeface="Lato"/>
                <a:ea typeface="Lato"/>
                <a:cs typeface="Lato"/>
              </a:rPr>
              <a:t>Photograph by Amelia Hatfield</a:t>
            </a:r>
            <a:endParaRPr lang="en-US" altLang="zh-CN"/>
          </a:p>
        </p:txBody>
      </p:sp>
    </p:spTree>
    <p:extLst>
      <p:ext uri="{BB962C8B-B14F-4D97-AF65-F5344CB8AC3E}">
        <p14:creationId xmlns:p14="http://schemas.microsoft.com/office/powerpoint/2010/main" val="3292598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ACE"/>
        </a:solidFill>
        <a:effectLst/>
      </p:bgPr>
    </p:bg>
    <p:spTree>
      <p:nvGrpSpPr>
        <p:cNvPr id="1" name=""/>
        <p:cNvGrpSpPr/>
        <p:nvPr/>
      </p:nvGrpSpPr>
      <p:grpSpPr>
        <a:xfrm>
          <a:off x="0" y="0"/>
          <a:ext cx="0" cy="0"/>
          <a:chOff x="0" y="0"/>
          <a:chExt cx="0" cy="0"/>
        </a:xfrm>
      </p:grpSpPr>
      <p:pic>
        <p:nvPicPr>
          <p:cNvPr id="12" name="Picture 11" descr="Diagram&#10;&#10;Description automatically generated">
            <a:extLst>
              <a:ext uri="{FF2B5EF4-FFF2-40B4-BE49-F238E27FC236}">
                <a16:creationId xmlns:a16="http://schemas.microsoft.com/office/drawing/2014/main" id="{0FA68F6C-6A20-30D1-43B0-3BE2DA4C6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622" y="753584"/>
            <a:ext cx="8974132" cy="5350832"/>
          </a:xfrm>
          <a:prstGeom prst="rect">
            <a:avLst/>
          </a:prstGeom>
          <a:ln w="57150">
            <a:solidFill>
              <a:schemeClr val="accent1">
                <a:lumMod val="50000"/>
              </a:schemeClr>
            </a:solidFill>
          </a:ln>
        </p:spPr>
      </p:pic>
      <p:sp>
        <p:nvSpPr>
          <p:cNvPr id="4" name="Slide Number Placeholder 3">
            <a:extLst>
              <a:ext uri="{FF2B5EF4-FFF2-40B4-BE49-F238E27FC236}">
                <a16:creationId xmlns:a16="http://schemas.microsoft.com/office/drawing/2014/main" id="{D74D7B50-14AF-FB9E-D41E-B5D9A3B2F1A1}"/>
              </a:ext>
            </a:extLst>
          </p:cNvPr>
          <p:cNvSpPr>
            <a:spLocks noGrp="1"/>
          </p:cNvSpPr>
          <p:nvPr>
            <p:ph type="sldNum" sz="quarter" idx="12"/>
          </p:nvPr>
        </p:nvSpPr>
        <p:spPr/>
        <p:txBody>
          <a:bodyPr/>
          <a:lstStyle/>
          <a:p>
            <a:fld id="{67CD9484-C38E-4E33-85DD-23534EA53F3D}" type="slidenum">
              <a:rPr lang="en-GB" smtClean="0">
                <a:solidFill>
                  <a:schemeClr val="bg1"/>
                </a:solidFill>
              </a:rPr>
              <a:pPr/>
              <a:t>10</a:t>
            </a:fld>
            <a:endParaRPr lang="en-GB">
              <a:solidFill>
                <a:schemeClr val="bg1"/>
              </a:solidFill>
            </a:endParaRPr>
          </a:p>
        </p:txBody>
      </p:sp>
      <p:cxnSp>
        <p:nvCxnSpPr>
          <p:cNvPr id="14" name="Straight Connector 13">
            <a:extLst>
              <a:ext uri="{FF2B5EF4-FFF2-40B4-BE49-F238E27FC236}">
                <a16:creationId xmlns:a16="http://schemas.microsoft.com/office/drawing/2014/main" id="{72F34670-D7B2-5002-55FE-F7F1A103F546}"/>
              </a:ext>
            </a:extLst>
          </p:cNvPr>
          <p:cNvCxnSpPr>
            <a:endCxn id="12" idx="1"/>
          </p:cNvCxnSpPr>
          <p:nvPr/>
        </p:nvCxnSpPr>
        <p:spPr>
          <a:xfrm>
            <a:off x="0" y="3429000"/>
            <a:ext cx="559622"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940824-C0B1-C924-56E7-82BDA2F33F87}"/>
              </a:ext>
            </a:extLst>
          </p:cNvPr>
          <p:cNvCxnSpPr>
            <a:cxnSpLocks/>
          </p:cNvCxnSpPr>
          <p:nvPr/>
        </p:nvCxnSpPr>
        <p:spPr>
          <a:xfrm>
            <a:off x="9533754" y="1632678"/>
            <a:ext cx="2658246"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8D126C-E34B-A40E-A06C-B598FBCC921B}"/>
              </a:ext>
            </a:extLst>
          </p:cNvPr>
          <p:cNvCxnSpPr>
            <a:cxnSpLocks/>
          </p:cNvCxnSpPr>
          <p:nvPr/>
        </p:nvCxnSpPr>
        <p:spPr>
          <a:xfrm>
            <a:off x="9533754" y="2939321"/>
            <a:ext cx="2658246"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C784DE-04E1-4B1F-F994-17F1BE1AC12A}"/>
              </a:ext>
            </a:extLst>
          </p:cNvPr>
          <p:cNvCxnSpPr>
            <a:cxnSpLocks/>
          </p:cNvCxnSpPr>
          <p:nvPr/>
        </p:nvCxnSpPr>
        <p:spPr>
          <a:xfrm>
            <a:off x="9533754" y="4275944"/>
            <a:ext cx="2658246"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0C133F-75B6-F961-AF37-66785D70FFC6}"/>
              </a:ext>
            </a:extLst>
          </p:cNvPr>
          <p:cNvCxnSpPr>
            <a:cxnSpLocks/>
          </p:cNvCxnSpPr>
          <p:nvPr/>
        </p:nvCxnSpPr>
        <p:spPr>
          <a:xfrm>
            <a:off x="9533754" y="5664845"/>
            <a:ext cx="2658246"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A7ED92E7-C195-EB01-3225-348B20D6B0C5}"/>
              </a:ext>
            </a:extLst>
          </p:cNvPr>
          <p:cNvSpPr txBox="1">
            <a:spLocks/>
          </p:cNvSpPr>
          <p:nvPr/>
        </p:nvSpPr>
        <p:spPr>
          <a:xfrm>
            <a:off x="9657010" y="768590"/>
            <a:ext cx="2520000" cy="8490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pc="300"/>
              <a:t>01</a:t>
            </a:r>
          </a:p>
          <a:p>
            <a:pPr marL="0" indent="0">
              <a:buFont typeface="Arial" panose="020B0604020202020204" pitchFamily="34" charset="0"/>
              <a:buNone/>
            </a:pPr>
            <a:r>
              <a:rPr lang="en-US" sz="2400" b="1" spc="300"/>
              <a:t>Severance</a:t>
            </a:r>
            <a:endParaRPr lang="en-GB" sz="2400" b="1" spc="300"/>
          </a:p>
        </p:txBody>
      </p:sp>
      <p:sp>
        <p:nvSpPr>
          <p:cNvPr id="24" name="Content Placeholder 2">
            <a:extLst>
              <a:ext uri="{FF2B5EF4-FFF2-40B4-BE49-F238E27FC236}">
                <a16:creationId xmlns:a16="http://schemas.microsoft.com/office/drawing/2014/main" id="{60814150-B3BD-B087-B9CC-4FF9D53F4925}"/>
              </a:ext>
            </a:extLst>
          </p:cNvPr>
          <p:cNvSpPr txBox="1">
            <a:spLocks/>
          </p:cNvSpPr>
          <p:nvPr/>
        </p:nvSpPr>
        <p:spPr>
          <a:xfrm>
            <a:off x="9657010" y="2072225"/>
            <a:ext cx="2520000" cy="8490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pc="300">
                <a:solidFill>
                  <a:schemeClr val="tx1"/>
                </a:solidFill>
              </a:rPr>
              <a:t>02</a:t>
            </a:r>
          </a:p>
          <a:p>
            <a:pPr marL="0" indent="0">
              <a:buFont typeface="Arial" panose="020B0604020202020204" pitchFamily="34" charset="0"/>
              <a:buNone/>
            </a:pPr>
            <a:r>
              <a:rPr lang="en-US" sz="2400" b="1" spc="300">
                <a:solidFill>
                  <a:schemeClr val="tx1"/>
                </a:solidFill>
              </a:rPr>
              <a:t>Bus Stop</a:t>
            </a:r>
          </a:p>
        </p:txBody>
      </p:sp>
      <p:sp>
        <p:nvSpPr>
          <p:cNvPr id="25" name="Content Placeholder 2">
            <a:extLst>
              <a:ext uri="{FF2B5EF4-FFF2-40B4-BE49-F238E27FC236}">
                <a16:creationId xmlns:a16="http://schemas.microsoft.com/office/drawing/2014/main" id="{A334E01C-7AD3-276C-90B0-D8F7EB5ED302}"/>
              </a:ext>
            </a:extLst>
          </p:cNvPr>
          <p:cNvSpPr txBox="1">
            <a:spLocks/>
          </p:cNvSpPr>
          <p:nvPr/>
        </p:nvSpPr>
        <p:spPr>
          <a:xfrm>
            <a:off x="9602877" y="3458301"/>
            <a:ext cx="2520000" cy="8490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pc="300">
                <a:solidFill>
                  <a:schemeClr val="tx1"/>
                </a:solidFill>
              </a:rPr>
              <a:t>03</a:t>
            </a:r>
          </a:p>
          <a:p>
            <a:pPr marL="0" indent="0">
              <a:buFont typeface="Arial" panose="020B0604020202020204" pitchFamily="34" charset="0"/>
              <a:buNone/>
            </a:pPr>
            <a:r>
              <a:rPr lang="en-GB" sz="2400" b="1" spc="300">
                <a:solidFill>
                  <a:schemeClr val="tx1"/>
                </a:solidFill>
              </a:rPr>
              <a:t>Greenway</a:t>
            </a:r>
          </a:p>
        </p:txBody>
      </p:sp>
      <p:sp>
        <p:nvSpPr>
          <p:cNvPr id="26" name="Content Placeholder 2">
            <a:extLst>
              <a:ext uri="{FF2B5EF4-FFF2-40B4-BE49-F238E27FC236}">
                <a16:creationId xmlns:a16="http://schemas.microsoft.com/office/drawing/2014/main" id="{9F6ACAE3-B880-4916-98D7-5DF85BC3FEE7}"/>
              </a:ext>
            </a:extLst>
          </p:cNvPr>
          <p:cNvSpPr txBox="1">
            <a:spLocks/>
          </p:cNvSpPr>
          <p:nvPr/>
        </p:nvSpPr>
        <p:spPr>
          <a:xfrm>
            <a:off x="9602877" y="4815763"/>
            <a:ext cx="2520000" cy="84908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400" b="1" spc="300">
                <a:solidFill>
                  <a:schemeClr val="tx1"/>
                </a:solidFill>
              </a:rPr>
              <a:t>04</a:t>
            </a:r>
            <a:r>
              <a:rPr lang="en-US" sz="2400" b="1" spc="300">
                <a:solidFill>
                  <a:schemeClr val="tx1"/>
                </a:solidFill>
              </a:rPr>
              <a:t> </a:t>
            </a:r>
          </a:p>
          <a:p>
            <a:pPr marL="0" indent="0">
              <a:buFont typeface="Arial" panose="020B0604020202020204" pitchFamily="34" charset="0"/>
              <a:buNone/>
            </a:pPr>
            <a:r>
              <a:rPr lang="en-US" sz="2400" b="1" spc="300">
                <a:solidFill>
                  <a:schemeClr val="tx1"/>
                </a:solidFill>
              </a:rPr>
              <a:t>Long distance connection</a:t>
            </a:r>
            <a:endParaRPr lang="en-GB" sz="2400" b="1" spc="300">
              <a:solidFill>
                <a:schemeClr val="tx1"/>
              </a:solidFill>
            </a:endParaRPr>
          </a:p>
        </p:txBody>
      </p:sp>
      <p:sp>
        <p:nvSpPr>
          <p:cNvPr id="27" name="Rectangle 26">
            <a:extLst>
              <a:ext uri="{FF2B5EF4-FFF2-40B4-BE49-F238E27FC236}">
                <a16:creationId xmlns:a16="http://schemas.microsoft.com/office/drawing/2014/main" id="{F3928225-479F-6EAC-CD08-8D872A96BE15}"/>
              </a:ext>
            </a:extLst>
          </p:cNvPr>
          <p:cNvSpPr/>
          <p:nvPr/>
        </p:nvSpPr>
        <p:spPr>
          <a:xfrm>
            <a:off x="3856627" y="1738506"/>
            <a:ext cx="955215" cy="133412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8596D38D-9036-735D-5C76-8F64E51CB304}"/>
              </a:ext>
            </a:extLst>
          </p:cNvPr>
          <p:cNvSpPr/>
          <p:nvPr/>
        </p:nvSpPr>
        <p:spPr>
          <a:xfrm>
            <a:off x="4987144" y="4408072"/>
            <a:ext cx="854440" cy="133412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1328F87E-ED17-BFAE-CC9F-0CB3ED1AC233}"/>
              </a:ext>
            </a:extLst>
          </p:cNvPr>
          <p:cNvSpPr/>
          <p:nvPr/>
        </p:nvSpPr>
        <p:spPr>
          <a:xfrm>
            <a:off x="3425672" y="4405671"/>
            <a:ext cx="2415911" cy="133412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ontent Placeholder 2">
            <a:extLst>
              <a:ext uri="{FF2B5EF4-FFF2-40B4-BE49-F238E27FC236}">
                <a16:creationId xmlns:a16="http://schemas.microsoft.com/office/drawing/2014/main" id="{0C040D0C-5DF2-39E3-0552-DD649D7B735B}"/>
              </a:ext>
            </a:extLst>
          </p:cNvPr>
          <p:cNvSpPr txBox="1">
            <a:spLocks/>
          </p:cNvSpPr>
          <p:nvPr/>
        </p:nvSpPr>
        <p:spPr>
          <a:xfrm>
            <a:off x="3795187" y="3148156"/>
            <a:ext cx="2520000" cy="637210"/>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spc="300"/>
              <a:t>CONCRETE BRIDGE</a:t>
            </a:r>
          </a:p>
          <a:p>
            <a:pPr marL="0" indent="0">
              <a:buFont typeface="Arial" panose="020B0604020202020204" pitchFamily="34" charset="0"/>
              <a:buNone/>
            </a:pPr>
            <a:r>
              <a:rPr lang="en-US" sz="2400" b="1" i="1" spc="300"/>
              <a:t>ROAD SPEED</a:t>
            </a:r>
            <a:endParaRPr lang="en-GB" sz="2400" b="1" i="1" spc="300"/>
          </a:p>
        </p:txBody>
      </p:sp>
      <p:pic>
        <p:nvPicPr>
          <p:cNvPr id="3" name="Graphic 2" descr="Marker with solid fill">
            <a:extLst>
              <a:ext uri="{FF2B5EF4-FFF2-40B4-BE49-F238E27FC236}">
                <a16:creationId xmlns:a16="http://schemas.microsoft.com/office/drawing/2014/main" id="{8C7D1BD9-8A43-2F68-8EFA-00960628C6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77034" y="1948720"/>
            <a:ext cx="829877" cy="777811"/>
          </a:xfrm>
          <a:prstGeom prst="rect">
            <a:avLst/>
          </a:prstGeom>
        </p:spPr>
      </p:pic>
      <p:sp>
        <p:nvSpPr>
          <p:cNvPr id="2" name="TextBox 1">
            <a:extLst>
              <a:ext uri="{FF2B5EF4-FFF2-40B4-BE49-F238E27FC236}">
                <a16:creationId xmlns:a16="http://schemas.microsoft.com/office/drawing/2014/main" id="{846A1600-F089-A94F-2525-3884366C22AB}"/>
              </a:ext>
            </a:extLst>
          </p:cNvPr>
          <p:cNvSpPr txBox="1"/>
          <p:nvPr/>
        </p:nvSpPr>
        <p:spPr>
          <a:xfrm>
            <a:off x="6096000" y="6220436"/>
            <a:ext cx="3779253" cy="307777"/>
          </a:xfrm>
          <a:prstGeom prst="rect">
            <a:avLst/>
          </a:prstGeom>
          <a:noFill/>
        </p:spPr>
        <p:txBody>
          <a:bodyPr wrap="square" rtlCol="0">
            <a:spAutoFit/>
          </a:bodyPr>
          <a:lstStyle/>
          <a:p>
            <a:r>
              <a:rPr lang="en-US" sz="1400">
                <a:solidFill>
                  <a:schemeClr val="accent1">
                    <a:lumMod val="75000"/>
                  </a:schemeClr>
                </a:solidFill>
                <a:latin typeface="Century Gothic" panose="020B0502020202020204" pitchFamily="34" charset="0"/>
              </a:rPr>
              <a:t>Park map created by Cara Richmond</a:t>
            </a:r>
            <a:endParaRPr lang="en-GB" sz="1400">
              <a:solidFill>
                <a:schemeClr val="accent1">
                  <a:lumMod val="75000"/>
                </a:schemeClr>
              </a:solidFill>
              <a:latin typeface="Century Gothic" panose="020B0502020202020204" pitchFamily="34" charset="0"/>
            </a:endParaRPr>
          </a:p>
        </p:txBody>
      </p:sp>
      <p:sp>
        <p:nvSpPr>
          <p:cNvPr id="5" name="TextBox 4">
            <a:extLst>
              <a:ext uri="{FF2B5EF4-FFF2-40B4-BE49-F238E27FC236}">
                <a16:creationId xmlns:a16="http://schemas.microsoft.com/office/drawing/2014/main" id="{9AE00167-B9E8-1907-C3CF-278BEEC16CE1}"/>
              </a:ext>
            </a:extLst>
          </p:cNvPr>
          <p:cNvSpPr txBox="1"/>
          <p:nvPr/>
        </p:nvSpPr>
        <p:spPr>
          <a:xfrm>
            <a:off x="6096000" y="6220437"/>
            <a:ext cx="3779253" cy="307777"/>
          </a:xfrm>
          <a:prstGeom prst="rect">
            <a:avLst/>
          </a:prstGeom>
          <a:noFill/>
        </p:spPr>
        <p:txBody>
          <a:bodyPr wrap="square" rtlCol="0">
            <a:spAutoFit/>
          </a:bodyPr>
          <a:lstStyle/>
          <a:p>
            <a:r>
              <a:rPr lang="en-US" sz="1400">
                <a:solidFill>
                  <a:schemeClr val="accent1">
                    <a:lumMod val="75000"/>
                  </a:schemeClr>
                </a:solidFill>
                <a:latin typeface="Century Gothic" panose="020B0502020202020204" pitchFamily="34" charset="0"/>
              </a:rPr>
              <a:t>Park map created by Cara Richmond</a:t>
            </a:r>
            <a:endParaRPr lang="en-GB" sz="140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395867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7" presetClass="emph" presetSubtype="2" fill="hold" nodeType="withEffect">
                                  <p:stCondLst>
                                    <p:cond delay="0"/>
                                  </p:stCondLst>
                                  <p:childTnLst>
                                    <p:animClr clrSpc="rgb" dir="cw">
                                      <p:cBhvr>
                                        <p:cTn id="26" dur="600" fill="hold"/>
                                        <p:tgtEl>
                                          <p:spTgt spid="12"/>
                                        </p:tgtEl>
                                        <p:attrNameLst>
                                          <p:attrName>stroke.color</p:attrName>
                                        </p:attrNameLst>
                                      </p:cBhvr>
                                      <p:to>
                                        <a:srgbClr val="FF0000"/>
                                      </p:to>
                                    </p:animClr>
                                    <p:set>
                                      <p:cBhvr>
                                        <p:cTn id="27" dur="600" fill="hold"/>
                                        <p:tgtEl>
                                          <p:spTgt spid="12"/>
                                        </p:tgtEl>
                                        <p:attrNameLst>
                                          <p:attrName>stroke.on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par>
                                <p:cTn id="32" presetID="7" presetClass="emph" presetSubtype="2" fill="hold" nodeType="withEffect">
                                  <p:stCondLst>
                                    <p:cond delay="0"/>
                                  </p:stCondLst>
                                  <p:childTnLst>
                                    <p:animClr clrSpc="rgb" dir="cw">
                                      <p:cBhvr>
                                        <p:cTn id="33" dur="700" fill="hold"/>
                                        <p:tgtEl>
                                          <p:spTgt spid="12"/>
                                        </p:tgtEl>
                                        <p:attrNameLst>
                                          <p:attrName>stroke.color</p:attrName>
                                        </p:attrNameLst>
                                      </p:cBhvr>
                                      <p:to>
                                        <a:srgbClr val="2A4F1C"/>
                                      </p:to>
                                    </p:animClr>
                                    <p:set>
                                      <p:cBhvr>
                                        <p:cTn id="34" dur="700" fill="hold"/>
                                        <p:tgtEl>
                                          <p:spTgt spid="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0" grpId="0" animBg="1"/>
      <p:bldP spid="30" grpId="1" animBg="1"/>
      <p:bldP spid="31" grpId="0" animBg="1"/>
      <p:bldP spid="32" grpId="0"/>
      <p:bldP spid="32" grpId="1"/>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0B11-78C5-29D4-EA84-CC1F45B7A505}"/>
              </a:ext>
            </a:extLst>
          </p:cNvPr>
          <p:cNvSpPr>
            <a:spLocks noGrp="1"/>
          </p:cNvSpPr>
          <p:nvPr>
            <p:ph type="title"/>
          </p:nvPr>
        </p:nvSpPr>
        <p:spPr/>
        <p:txBody>
          <a:bodyPr/>
          <a:lstStyle/>
          <a:p>
            <a:r>
              <a:rPr lang="en-US"/>
              <a:t>Proposals</a:t>
            </a:r>
            <a:endParaRPr lang="en-GB"/>
          </a:p>
        </p:txBody>
      </p:sp>
      <p:sp>
        <p:nvSpPr>
          <p:cNvPr id="3" name="Text Placeholder 2">
            <a:extLst>
              <a:ext uri="{FF2B5EF4-FFF2-40B4-BE49-F238E27FC236}">
                <a16:creationId xmlns:a16="http://schemas.microsoft.com/office/drawing/2014/main" id="{1E45463A-ADC5-D199-9BFC-DC371A9901E2}"/>
              </a:ext>
            </a:extLst>
          </p:cNvPr>
          <p:cNvSpPr>
            <a:spLocks noGrp="1"/>
          </p:cNvSpPr>
          <p:nvPr>
            <p:ph type="body" idx="1"/>
          </p:nvPr>
        </p:nvSpPr>
        <p:spPr>
          <a:xfrm>
            <a:off x="1061504" y="4552030"/>
            <a:ext cx="4164706" cy="365125"/>
          </a:xfrm>
        </p:spPr>
        <p:txBody>
          <a:bodyPr vert="horz" lIns="91440" tIns="45720" rIns="91440" bIns="45720" rtlCol="0" anchor="t">
            <a:normAutofit/>
          </a:bodyPr>
          <a:lstStyle/>
          <a:p>
            <a:r>
              <a:rPr lang="en-GB">
                <a:latin typeface="Century Gothic"/>
              </a:rPr>
              <a:t>Timeline of Implementation: Three years</a:t>
            </a:r>
            <a:endParaRPr lang="en-GB">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64D427B7-1410-5C6A-D1CC-703350F9BF7F}"/>
              </a:ext>
            </a:extLst>
          </p:cNvPr>
          <p:cNvSpPr>
            <a:spLocks noGrp="1"/>
          </p:cNvSpPr>
          <p:nvPr>
            <p:ph type="sldNum" sz="quarter" idx="12"/>
          </p:nvPr>
        </p:nvSpPr>
        <p:spPr/>
        <p:txBody>
          <a:bodyPr/>
          <a:lstStyle/>
          <a:p>
            <a:fld id="{67CD9484-C38E-4E33-85DD-23534EA53F3D}" type="slidenum">
              <a:rPr lang="en-GB" smtClean="0"/>
              <a:pPr/>
              <a:t>11</a:t>
            </a:fld>
            <a:endParaRPr lang="en-GB"/>
          </a:p>
        </p:txBody>
      </p:sp>
      <p:sp>
        <p:nvSpPr>
          <p:cNvPr id="5" name="文本框 22">
            <a:extLst>
              <a:ext uri="{FF2B5EF4-FFF2-40B4-BE49-F238E27FC236}">
                <a16:creationId xmlns:a16="http://schemas.microsoft.com/office/drawing/2014/main" id="{C5D432E4-C636-3272-3440-A17DF8BA0C67}"/>
              </a:ext>
            </a:extLst>
          </p:cNvPr>
          <p:cNvSpPr txBox="1"/>
          <p:nvPr/>
        </p:nvSpPr>
        <p:spPr>
          <a:xfrm rot="5400000">
            <a:off x="11012825" y="952588"/>
            <a:ext cx="2000700"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a:solidFill>
                  <a:schemeClr val="bg1"/>
                </a:solidFill>
                <a:latin typeface="Lato"/>
                <a:ea typeface="Lato"/>
                <a:cs typeface="Lato"/>
              </a:rPr>
              <a:t>Photograph by Amelia Hatfield</a:t>
            </a:r>
            <a:endParaRPr lang="en-US" altLang="zh-CN">
              <a:solidFill>
                <a:schemeClr val="bg1"/>
              </a:solidFill>
            </a:endParaRPr>
          </a:p>
        </p:txBody>
      </p:sp>
    </p:spTree>
    <p:extLst>
      <p:ext uri="{BB962C8B-B14F-4D97-AF65-F5344CB8AC3E}">
        <p14:creationId xmlns:p14="http://schemas.microsoft.com/office/powerpoint/2010/main" val="617600389"/>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FCB9A275-B8B3-A481-DC22-E52700CC427E}"/>
              </a:ext>
            </a:extLst>
          </p:cNvPr>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5630" b="1937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50B6084-C282-D57B-8464-6CC6A6603612}"/>
              </a:ext>
            </a:extLst>
          </p:cNvPr>
          <p:cNvSpPr/>
          <p:nvPr/>
        </p:nvSpPr>
        <p:spPr>
          <a:xfrm>
            <a:off x="955233" y="1988457"/>
            <a:ext cx="9712767" cy="3933372"/>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2">
            <a:extLst>
              <a:ext uri="{FF2B5EF4-FFF2-40B4-BE49-F238E27FC236}">
                <a16:creationId xmlns:a16="http://schemas.microsoft.com/office/drawing/2014/main" id="{708A8B40-008F-1B58-1770-E24A6A23CE5B}"/>
              </a:ext>
            </a:extLst>
          </p:cNvPr>
          <p:cNvSpPr txBox="1">
            <a:spLocks/>
          </p:cNvSpPr>
          <p:nvPr/>
        </p:nvSpPr>
        <p:spPr>
          <a:xfrm>
            <a:off x="795578" y="804903"/>
            <a:ext cx="7793785" cy="8590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en-US" b="1">
                <a:solidFill>
                  <a:schemeClr val="bg1"/>
                </a:solidFill>
              </a:rPr>
              <a:t>Fixed Components</a:t>
            </a:r>
            <a:endParaRPr lang="en-GB" b="1">
              <a:solidFill>
                <a:schemeClr val="bg1"/>
              </a:solidFill>
            </a:endParaRPr>
          </a:p>
        </p:txBody>
      </p:sp>
      <p:sp>
        <p:nvSpPr>
          <p:cNvPr id="2" name="TextBox 1">
            <a:extLst>
              <a:ext uri="{FF2B5EF4-FFF2-40B4-BE49-F238E27FC236}">
                <a16:creationId xmlns:a16="http://schemas.microsoft.com/office/drawing/2014/main" id="{33F143D7-E513-2C88-6833-6FED9FDCA80E}"/>
              </a:ext>
            </a:extLst>
          </p:cNvPr>
          <p:cNvSpPr txBox="1"/>
          <p:nvPr/>
        </p:nvSpPr>
        <p:spPr>
          <a:xfrm>
            <a:off x="1161334" y="2176924"/>
            <a:ext cx="9347006" cy="3493264"/>
          </a:xfrm>
          <a:prstGeom prst="rect">
            <a:avLst/>
          </a:prstGeom>
          <a:noFill/>
        </p:spPr>
        <p:txBody>
          <a:bodyPr wrap="square" lIns="91440" tIns="45720" rIns="91440" bIns="45720" rtlCol="0" anchor="t">
            <a:spAutoFit/>
          </a:bodyPr>
          <a:lstStyle/>
          <a:p>
            <a:pPr marL="285750" indent="-285750">
              <a:spcBef>
                <a:spcPts val="1200"/>
              </a:spcBef>
              <a:buFont typeface="Arial" panose="020B0604020202020204" pitchFamily="34" charset="0"/>
              <a:buChar char="•"/>
            </a:pPr>
            <a:r>
              <a:rPr lang="en-GB" sz="2300">
                <a:latin typeface="Century Gothic"/>
              </a:rPr>
              <a:t>Removal of bus parking </a:t>
            </a:r>
            <a:endParaRPr lang="en-GB" sz="2300">
              <a:latin typeface="Century Gothic" panose="020B0502020202020204" pitchFamily="34" charset="0"/>
            </a:endParaRPr>
          </a:p>
          <a:p>
            <a:pPr marL="285750" indent="-285750">
              <a:spcBef>
                <a:spcPts val="1200"/>
              </a:spcBef>
              <a:buFont typeface="Arial" panose="020B0604020202020204" pitchFamily="34" charset="0"/>
              <a:buChar char="•"/>
            </a:pPr>
            <a:r>
              <a:rPr lang="en-US" sz="2300">
                <a:latin typeface="Century Gothic"/>
              </a:rPr>
              <a:t>Parking upgrades – Add electric charging stations</a:t>
            </a:r>
          </a:p>
          <a:p>
            <a:pPr marL="285750" indent="-285750">
              <a:spcBef>
                <a:spcPts val="1200"/>
              </a:spcBef>
              <a:buFont typeface="Arial" panose="020B0604020202020204" pitchFamily="34" charset="0"/>
              <a:buChar char="•"/>
            </a:pPr>
            <a:r>
              <a:rPr lang="en-US" sz="2300">
                <a:latin typeface="Century Gothic"/>
              </a:rPr>
              <a:t>Segregated cycle lanes (A3 and A2047) - 	LTN 1/20 compliant</a:t>
            </a:r>
          </a:p>
          <a:p>
            <a:pPr marL="285750" indent="-285750">
              <a:spcBef>
                <a:spcPts val="1200"/>
              </a:spcBef>
              <a:buFont typeface="Arial" panose="020B0604020202020204" pitchFamily="34" charset="0"/>
              <a:buChar char="•"/>
            </a:pPr>
            <a:r>
              <a:rPr lang="en-US" sz="2300" err="1">
                <a:latin typeface="Century Gothic"/>
              </a:rPr>
              <a:t>Formalise</a:t>
            </a:r>
            <a:r>
              <a:rPr lang="en-US" sz="2300">
                <a:latin typeface="Century Gothic"/>
              </a:rPr>
              <a:t>/maintain speed reduction</a:t>
            </a:r>
            <a:endParaRPr lang="en-GB" sz="2300">
              <a:latin typeface="Century Gothic"/>
            </a:endParaRPr>
          </a:p>
          <a:p>
            <a:pPr marL="285750" indent="-285750">
              <a:spcBef>
                <a:spcPts val="1200"/>
              </a:spcBef>
              <a:buFont typeface="Arial" panose="020B0604020202020204" pitchFamily="34" charset="0"/>
              <a:buChar char="•"/>
            </a:pPr>
            <a:r>
              <a:rPr lang="en-GB" sz="2300">
                <a:latin typeface="Century Gothic" panose="020B0502020202020204" pitchFamily="34" charset="0"/>
              </a:rPr>
              <a:t>Continue pedestrian upgrades from Hilsea Lido to Hilsea Lines</a:t>
            </a:r>
          </a:p>
          <a:p>
            <a:pPr marL="285750" indent="-285750">
              <a:spcBef>
                <a:spcPts val="1200"/>
              </a:spcBef>
              <a:buFont typeface="Arial" panose="020B0604020202020204" pitchFamily="34" charset="0"/>
              <a:buChar char="•"/>
            </a:pPr>
            <a:r>
              <a:rPr lang="en-US" sz="2300">
                <a:latin typeface="Century Gothic"/>
              </a:rPr>
              <a:t>Remove blue bridge</a:t>
            </a:r>
          </a:p>
          <a:p>
            <a:pPr marL="285750" indent="-285750">
              <a:spcBef>
                <a:spcPts val="1200"/>
              </a:spcBef>
              <a:buFont typeface="Arial" panose="020B0604020202020204" pitchFamily="34" charset="0"/>
              <a:buChar char="•"/>
            </a:pPr>
            <a:r>
              <a:rPr lang="en-GB" sz="2300">
                <a:latin typeface="Century Gothic"/>
              </a:rPr>
              <a:t>Junction upgrade</a:t>
            </a:r>
            <a:r>
              <a:rPr lang="en-GB" sz="2300">
                <a:latin typeface="Century Gothic" panose="020B0502020202020204" pitchFamily="34" charset="0"/>
              </a:rPr>
              <a:t> (A3, A2047)</a:t>
            </a:r>
            <a:endParaRPr lang="en-US" sz="2300">
              <a:latin typeface="Century Gothic"/>
            </a:endParaRPr>
          </a:p>
        </p:txBody>
      </p:sp>
    </p:spTree>
    <p:extLst>
      <p:ext uri="{BB962C8B-B14F-4D97-AF65-F5344CB8AC3E}">
        <p14:creationId xmlns:p14="http://schemas.microsoft.com/office/powerpoint/2010/main" val="1047240970"/>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99F2960-789E-5F09-4E34-FC50242B253B}"/>
              </a:ext>
            </a:extLst>
          </p:cNvPr>
          <p:cNvSpPr>
            <a:spLocks noGrp="1" noRot="1" noMove="1" noResize="1" noEditPoints="1" noAdjustHandles="1" noChangeArrowheads="1" noChangeShapeType="1"/>
          </p:cNvSpPr>
          <p:nvPr/>
        </p:nvSpPr>
        <p:spPr>
          <a:xfrm>
            <a:off x="0" y="0"/>
            <a:ext cx="72009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5DA4A3B-AF5C-4901-706F-839BC07C02E5}"/>
              </a:ext>
            </a:extLst>
          </p:cNvPr>
          <p:cNvSpPr>
            <a:spLocks noGrp="1"/>
          </p:cNvSpPr>
          <p:nvPr>
            <p:ph type="title"/>
          </p:nvPr>
        </p:nvSpPr>
        <p:spPr>
          <a:xfrm>
            <a:off x="584039" y="621345"/>
            <a:ext cx="2360253" cy="1597136"/>
          </a:xfrm>
        </p:spPr>
        <p:txBody>
          <a:bodyPr>
            <a:normAutofit fontScale="90000"/>
          </a:bodyPr>
          <a:lstStyle/>
          <a:p>
            <a:pPr algn="r"/>
            <a:r>
              <a:rPr lang="en-US">
                <a:solidFill>
                  <a:schemeClr val="bg1"/>
                </a:solidFill>
              </a:rPr>
              <a:t>Junction Upgrade</a:t>
            </a:r>
            <a:br>
              <a:rPr lang="en-US">
                <a:solidFill>
                  <a:schemeClr val="bg1"/>
                </a:solidFill>
              </a:rPr>
            </a:br>
            <a:r>
              <a:rPr lang="en-US" sz="2800" b="0" i="1">
                <a:solidFill>
                  <a:schemeClr val="bg1"/>
                </a:solidFill>
              </a:rPr>
              <a:t>Dutch Style Roundabout</a:t>
            </a:r>
            <a:endParaRPr lang="en-GB" b="0" i="1">
              <a:solidFill>
                <a:schemeClr val="bg1"/>
              </a:solidFill>
            </a:endParaRPr>
          </a:p>
        </p:txBody>
      </p:sp>
      <p:sp>
        <p:nvSpPr>
          <p:cNvPr id="4" name="Slide Number Placeholder 3">
            <a:extLst>
              <a:ext uri="{FF2B5EF4-FFF2-40B4-BE49-F238E27FC236}">
                <a16:creationId xmlns:a16="http://schemas.microsoft.com/office/drawing/2014/main" id="{4B286E1F-06B9-90DF-7C6F-237AAC21A4D1}"/>
              </a:ext>
            </a:extLst>
          </p:cNvPr>
          <p:cNvSpPr>
            <a:spLocks noGrp="1" noRot="1" noMove="1" noResize="1" noEditPoints="1" noAdjustHandles="1" noChangeArrowheads="1" noChangeShapeType="1"/>
          </p:cNvSpPr>
          <p:nvPr>
            <p:ph type="sldNum" sz="quarter" idx="12"/>
          </p:nvPr>
        </p:nvSpPr>
        <p:spPr/>
        <p:txBody>
          <a:bodyPr/>
          <a:lstStyle/>
          <a:p>
            <a:pPr>
              <a:spcAft>
                <a:spcPts val="600"/>
              </a:spcAft>
            </a:pPr>
            <a:fld id="{67CD9484-C38E-4E33-85DD-23534EA53F3D}" type="slidenum">
              <a:rPr lang="en-GB" smtClean="0"/>
              <a:pPr>
                <a:spcAft>
                  <a:spcPts val="600"/>
                </a:spcAft>
              </a:pPr>
              <a:t>13</a:t>
            </a:fld>
            <a:endParaRPr lang="en-GB"/>
          </a:p>
        </p:txBody>
      </p:sp>
      <p:pic>
        <p:nvPicPr>
          <p:cNvPr id="5" name="Picture 5" descr="Diagram&#10;&#10;Description automatically generated">
            <a:extLst>
              <a:ext uri="{FF2B5EF4-FFF2-40B4-BE49-F238E27FC236}">
                <a16:creationId xmlns:a16="http://schemas.microsoft.com/office/drawing/2014/main" id="{BECD5504-1A80-6A38-C2AC-514F94E0924D}"/>
              </a:ext>
            </a:extLst>
          </p:cNvPr>
          <p:cNvPicPr>
            <a:picLocks noChangeAspect="1"/>
          </p:cNvPicPr>
          <p:nvPr/>
        </p:nvPicPr>
        <p:blipFill>
          <a:blip r:embed="rId4"/>
          <a:stretch>
            <a:fillRect/>
          </a:stretch>
        </p:blipFill>
        <p:spPr>
          <a:xfrm>
            <a:off x="3089898" y="544627"/>
            <a:ext cx="3880880" cy="3287747"/>
          </a:xfrm>
          <a:prstGeom prst="rect">
            <a:avLst/>
          </a:prstGeom>
          <a:noFill/>
          <a:ln w="38100">
            <a:solidFill>
              <a:schemeClr val="bg1"/>
            </a:solidFill>
          </a:ln>
        </p:spPr>
      </p:pic>
      <p:pic>
        <p:nvPicPr>
          <p:cNvPr id="1026" name="Picture 2" descr="Dutch-style roundabout in Cambridge">
            <a:extLst>
              <a:ext uri="{FF2B5EF4-FFF2-40B4-BE49-F238E27FC236}">
                <a16:creationId xmlns:a16="http://schemas.microsoft.com/office/drawing/2014/main" id="{98415E55-6293-F62F-2A9B-E9F3D82A97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605" y="4065816"/>
            <a:ext cx="4425095" cy="2489115"/>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207272-12D2-4CAE-87D9-A46D0F21271A}"/>
              </a:ext>
            </a:extLst>
          </p:cNvPr>
          <p:cNvGrpSpPr/>
          <p:nvPr/>
        </p:nvGrpSpPr>
        <p:grpSpPr>
          <a:xfrm>
            <a:off x="6312665" y="2049137"/>
            <a:ext cx="4090510" cy="4505794"/>
            <a:chOff x="6312665" y="2049137"/>
            <a:chExt cx="4090510" cy="4505794"/>
          </a:xfrm>
        </p:grpSpPr>
        <p:cxnSp>
          <p:nvCxnSpPr>
            <p:cNvPr id="10" name="Straight Connector 9">
              <a:extLst>
                <a:ext uri="{FF2B5EF4-FFF2-40B4-BE49-F238E27FC236}">
                  <a16:creationId xmlns:a16="http://schemas.microsoft.com/office/drawing/2014/main" id="{7FE94C89-D65D-39B3-F0B6-9A171EC0E975}"/>
                </a:ext>
              </a:extLst>
            </p:cNvPr>
            <p:cNvCxnSpPr>
              <a:cxnSpLocks/>
              <a:stCxn id="8" idx="1"/>
            </p:cNvCxnSpPr>
            <p:nvPr/>
          </p:nvCxnSpPr>
          <p:spPr>
            <a:xfrm flipH="1">
              <a:off x="6934899" y="2218481"/>
              <a:ext cx="2439949" cy="154051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6717FF4-5B90-39D5-F6EC-E90ECD68E69E}"/>
                </a:ext>
              </a:extLst>
            </p:cNvPr>
            <p:cNvSpPr>
              <a:spLocks noChangeAspect="1"/>
            </p:cNvSpPr>
            <p:nvPr/>
          </p:nvSpPr>
          <p:spPr>
            <a:xfrm>
              <a:off x="6312665" y="3391836"/>
              <a:ext cx="3295511" cy="3163095"/>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1859C980-9912-982E-75BD-3923FA9280AD}"/>
                </a:ext>
              </a:extLst>
            </p:cNvPr>
            <p:cNvSpPr>
              <a:spLocks noChangeAspect="1"/>
            </p:cNvSpPr>
            <p:nvPr/>
          </p:nvSpPr>
          <p:spPr>
            <a:xfrm>
              <a:off x="9198415" y="2049137"/>
              <a:ext cx="1204760" cy="1156352"/>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21BE3B40-51E3-54EF-76D4-535E44ACCFF8}"/>
                </a:ext>
              </a:extLst>
            </p:cNvPr>
            <p:cNvCxnSpPr>
              <a:cxnSpLocks/>
            </p:cNvCxnSpPr>
            <p:nvPr/>
          </p:nvCxnSpPr>
          <p:spPr>
            <a:xfrm flipH="1">
              <a:off x="9506502" y="2826327"/>
              <a:ext cx="858609" cy="269107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文本框 22">
            <a:extLst>
              <a:ext uri="{FF2B5EF4-FFF2-40B4-BE49-F238E27FC236}">
                <a16:creationId xmlns:a16="http://schemas.microsoft.com/office/drawing/2014/main" id="{A6C18E91-C25B-C5E0-0579-9CE0D67AB108}"/>
              </a:ext>
            </a:extLst>
          </p:cNvPr>
          <p:cNvSpPr txBox="1"/>
          <p:nvPr/>
        </p:nvSpPr>
        <p:spPr>
          <a:xfrm>
            <a:off x="584039" y="6613752"/>
            <a:ext cx="5974576"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800">
                <a:solidFill>
                  <a:schemeClr val="bg1">
                    <a:lumMod val="65000"/>
                  </a:schemeClr>
                </a:solidFill>
                <a:latin typeface="Lato"/>
                <a:ea typeface="Lato"/>
                <a:cs typeface="Lato"/>
              </a:rPr>
              <a:t>Harris (2020)</a:t>
            </a:r>
            <a:endParaRPr lang="en-US" altLang="zh-CN"/>
          </a:p>
        </p:txBody>
      </p:sp>
      <p:sp>
        <p:nvSpPr>
          <p:cNvPr id="6" name="文本框 22">
            <a:extLst>
              <a:ext uri="{FF2B5EF4-FFF2-40B4-BE49-F238E27FC236}">
                <a16:creationId xmlns:a16="http://schemas.microsoft.com/office/drawing/2014/main" id="{B7F7D59E-3EBA-30CC-B616-CCB7FC50B129}"/>
              </a:ext>
            </a:extLst>
          </p:cNvPr>
          <p:cNvSpPr txBox="1"/>
          <p:nvPr/>
        </p:nvSpPr>
        <p:spPr>
          <a:xfrm>
            <a:off x="6312665" y="6622712"/>
            <a:ext cx="5974576"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800">
                <a:latin typeface="Lato"/>
                <a:ea typeface="Lato"/>
                <a:cs typeface="Lato"/>
              </a:rPr>
              <a:t>Map from </a:t>
            </a:r>
            <a:r>
              <a:rPr lang="en-US" altLang="zh-CN" sz="800" err="1">
                <a:latin typeface="Lato"/>
                <a:ea typeface="Lato"/>
                <a:cs typeface="Lato"/>
              </a:rPr>
              <a:t>OpenStreetmaps</a:t>
            </a:r>
            <a:endParaRPr lang="en-US" altLang="zh-CN"/>
          </a:p>
        </p:txBody>
      </p:sp>
      <p:sp>
        <p:nvSpPr>
          <p:cNvPr id="9" name="文本框 22">
            <a:extLst>
              <a:ext uri="{FF2B5EF4-FFF2-40B4-BE49-F238E27FC236}">
                <a16:creationId xmlns:a16="http://schemas.microsoft.com/office/drawing/2014/main" id="{04F92C28-7496-EE99-1AF9-A203520E82A9}"/>
              </a:ext>
            </a:extLst>
          </p:cNvPr>
          <p:cNvSpPr txBox="1"/>
          <p:nvPr/>
        </p:nvSpPr>
        <p:spPr>
          <a:xfrm>
            <a:off x="613162" y="3853303"/>
            <a:ext cx="5974576"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800">
                <a:solidFill>
                  <a:schemeClr val="bg1">
                    <a:lumMod val="65000"/>
                  </a:schemeClr>
                </a:solidFill>
                <a:latin typeface="Lato"/>
                <a:ea typeface="Lato"/>
                <a:cs typeface="Lato"/>
              </a:rPr>
              <a:t>Drawing created by Jana El Hajj</a:t>
            </a:r>
            <a:endParaRPr lang="en-US" altLang="zh-CN"/>
          </a:p>
        </p:txBody>
      </p:sp>
    </p:spTree>
    <p:extLst>
      <p:ext uri="{BB962C8B-B14F-4D97-AF65-F5344CB8AC3E}">
        <p14:creationId xmlns:p14="http://schemas.microsoft.com/office/powerpoint/2010/main" val="4253707651"/>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83E26-3F1F-D239-49BC-DAEF763EEA94}"/>
              </a:ext>
            </a:extLst>
          </p:cNvPr>
          <p:cNvSpPr>
            <a:spLocks noGrp="1"/>
          </p:cNvSpPr>
          <p:nvPr>
            <p:ph idx="1"/>
          </p:nvPr>
        </p:nvSpPr>
        <p:spPr/>
        <p:txBody>
          <a:bodyPr anchor="ctr"/>
          <a:lstStyle/>
          <a:p>
            <a:pPr marL="0" indent="0">
              <a:buNone/>
            </a:pPr>
            <a:r>
              <a:rPr lang="en-US" dirty="0"/>
              <a:t>The park in the sky: This package extends the park so it is a continuous experience not broken by London Road.</a:t>
            </a:r>
            <a:endParaRPr lang="en-GB" dirty="0"/>
          </a:p>
        </p:txBody>
      </p:sp>
      <p:sp>
        <p:nvSpPr>
          <p:cNvPr id="3" name="Title 2">
            <a:extLst>
              <a:ext uri="{FF2B5EF4-FFF2-40B4-BE49-F238E27FC236}">
                <a16:creationId xmlns:a16="http://schemas.microsoft.com/office/drawing/2014/main" id="{66F6AF39-0810-108D-2D25-2D5B8D3FF809}"/>
              </a:ext>
            </a:extLst>
          </p:cNvPr>
          <p:cNvSpPr>
            <a:spLocks noGrp="1"/>
          </p:cNvSpPr>
          <p:nvPr>
            <p:ph type="title"/>
          </p:nvPr>
        </p:nvSpPr>
        <p:spPr>
          <a:xfrm>
            <a:off x="1068242" y="2525185"/>
            <a:ext cx="2253133" cy="1325563"/>
          </a:xfrm>
        </p:spPr>
        <p:txBody>
          <a:bodyPr/>
          <a:lstStyle/>
          <a:p>
            <a:r>
              <a:rPr lang="en-US"/>
              <a:t>Package 1</a:t>
            </a:r>
            <a:endParaRPr lang="en-GB"/>
          </a:p>
        </p:txBody>
      </p:sp>
      <p:sp>
        <p:nvSpPr>
          <p:cNvPr id="4" name="Slide Number Placeholder 3">
            <a:extLst>
              <a:ext uri="{FF2B5EF4-FFF2-40B4-BE49-F238E27FC236}">
                <a16:creationId xmlns:a16="http://schemas.microsoft.com/office/drawing/2014/main" id="{5E1968F9-B554-B117-934A-219DCA81A86A}"/>
              </a:ext>
            </a:extLst>
          </p:cNvPr>
          <p:cNvSpPr>
            <a:spLocks noGrp="1"/>
          </p:cNvSpPr>
          <p:nvPr>
            <p:ph type="sldNum" sz="quarter" idx="12"/>
          </p:nvPr>
        </p:nvSpPr>
        <p:spPr/>
        <p:txBody>
          <a:bodyPr/>
          <a:lstStyle/>
          <a:p>
            <a:fld id="{67CD9484-C38E-4E33-85DD-23534EA53F3D}" type="slidenum">
              <a:rPr lang="en-GB" smtClean="0"/>
              <a:pPr/>
              <a:t>14</a:t>
            </a:fld>
            <a:endParaRPr lang="en-GB"/>
          </a:p>
        </p:txBody>
      </p:sp>
      <p:sp>
        <p:nvSpPr>
          <p:cNvPr id="5" name="Title 2">
            <a:extLst>
              <a:ext uri="{FF2B5EF4-FFF2-40B4-BE49-F238E27FC236}">
                <a16:creationId xmlns:a16="http://schemas.microsoft.com/office/drawing/2014/main" id="{8F4064CB-E328-5E83-79E6-E5B9359346B9}"/>
              </a:ext>
            </a:extLst>
          </p:cNvPr>
          <p:cNvSpPr txBox="1">
            <a:spLocks/>
          </p:cNvSpPr>
          <p:nvPr/>
        </p:nvSpPr>
        <p:spPr>
          <a:xfrm>
            <a:off x="1068241" y="3089149"/>
            <a:ext cx="2253133" cy="1325563"/>
          </a:xfrm>
          <a:prstGeom prst="rect">
            <a:avLst/>
          </a:prstGeom>
          <a:noFill/>
        </p:spPr>
        <p:txBody>
          <a:bodyPr vert="horz" lIns="91440" tIns="45720" rIns="91440" bIns="45720" rtlCol="0" anchor="ctr">
            <a:noAutofit/>
          </a:bodyPr>
          <a:lstStyle>
            <a:lvl1pPr algn="r" defTabSz="914400" rtl="0" eaLnBrk="1" latinLnBrk="0" hangingPunct="1">
              <a:lnSpc>
                <a:spcPct val="90000"/>
              </a:lnSpc>
              <a:spcBef>
                <a:spcPct val="0"/>
              </a:spcBef>
              <a:buNone/>
              <a:defRPr sz="3000" b="1" kern="1200">
                <a:solidFill>
                  <a:schemeClr val="bg1"/>
                </a:solidFill>
                <a:latin typeface="Century Gothic" panose="020B0502020202020204" pitchFamily="34" charset="0"/>
                <a:ea typeface="+mj-ea"/>
                <a:cs typeface="+mj-cs"/>
              </a:defRPr>
            </a:lvl1pPr>
          </a:lstStyle>
          <a:p>
            <a:r>
              <a:rPr lang="en-US" sz="2400" b="0">
                <a:latin typeface="Century Gothic"/>
              </a:rPr>
              <a:t>Green Continuity</a:t>
            </a:r>
          </a:p>
        </p:txBody>
      </p:sp>
      <p:sp>
        <p:nvSpPr>
          <p:cNvPr id="6" name="文本框 22">
            <a:extLst>
              <a:ext uri="{FF2B5EF4-FFF2-40B4-BE49-F238E27FC236}">
                <a16:creationId xmlns:a16="http://schemas.microsoft.com/office/drawing/2014/main" id="{D405A925-FC4F-5D50-3E0E-250EB718C41F}"/>
              </a:ext>
            </a:extLst>
          </p:cNvPr>
          <p:cNvSpPr txBox="1"/>
          <p:nvPr/>
        </p:nvSpPr>
        <p:spPr>
          <a:xfrm>
            <a:off x="5614323" y="6642556"/>
            <a:ext cx="2000700"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a:solidFill>
                  <a:schemeClr val="bg1"/>
                </a:solidFill>
                <a:latin typeface="Lato"/>
                <a:ea typeface="Lato"/>
                <a:cs typeface="Lato"/>
              </a:rPr>
              <a:t>Atrium Studio, No date</a:t>
            </a:r>
            <a:endParaRPr lang="en-US" altLang="zh-CN">
              <a:solidFill>
                <a:schemeClr val="bg1"/>
              </a:solidFill>
            </a:endParaRPr>
          </a:p>
        </p:txBody>
      </p:sp>
    </p:spTree>
    <p:extLst>
      <p:ext uri="{BB962C8B-B14F-4D97-AF65-F5344CB8AC3E}">
        <p14:creationId xmlns:p14="http://schemas.microsoft.com/office/powerpoint/2010/main" val="1044796485"/>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85F17"/>
        </a:solidFill>
        <a:effectLst/>
      </p:bgPr>
    </p:bg>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28DFC485-AA38-4D1B-CB7B-3AE2FD32E31C}"/>
              </a:ext>
            </a:extLst>
          </p:cNvPr>
          <p:cNvSpPr txBox="1">
            <a:spLocks/>
          </p:cNvSpPr>
          <p:nvPr/>
        </p:nvSpPr>
        <p:spPr>
          <a:xfrm>
            <a:off x="3187802" y="5354797"/>
            <a:ext cx="1115472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en-US" sz="12000" b="1">
                <a:solidFill>
                  <a:srgbClr val="333300">
                    <a:alpha val="50000"/>
                  </a:srgbClr>
                </a:solidFill>
              </a:rPr>
              <a:t>PACKAGE 1</a:t>
            </a:r>
            <a:endParaRPr lang="en-GB" sz="12000" b="1">
              <a:solidFill>
                <a:srgbClr val="333300">
                  <a:alpha val="50000"/>
                </a:srgbClr>
              </a:solidFill>
            </a:endParaRPr>
          </a:p>
        </p:txBody>
      </p:sp>
      <p:sp>
        <p:nvSpPr>
          <p:cNvPr id="2" name="Slide Number Placeholder 1">
            <a:extLst>
              <a:ext uri="{FF2B5EF4-FFF2-40B4-BE49-F238E27FC236}">
                <a16:creationId xmlns:a16="http://schemas.microsoft.com/office/drawing/2014/main" id="{4B4B20EB-5EB9-492A-EA57-B4FC37BB493C}"/>
              </a:ext>
            </a:extLst>
          </p:cNvPr>
          <p:cNvSpPr>
            <a:spLocks noGrp="1"/>
          </p:cNvSpPr>
          <p:nvPr>
            <p:ph type="sldNum" sz="quarter" idx="12"/>
          </p:nvPr>
        </p:nvSpPr>
        <p:spPr/>
        <p:txBody>
          <a:bodyPr/>
          <a:lstStyle/>
          <a:p>
            <a:fld id="{67CD9484-C38E-4E33-85DD-23534EA53F3D}" type="slidenum">
              <a:rPr lang="en-GB" smtClean="0">
                <a:solidFill>
                  <a:schemeClr val="bg1"/>
                </a:solidFill>
              </a:rPr>
              <a:t>15</a:t>
            </a:fld>
            <a:endParaRPr lang="en-GB">
              <a:solidFill>
                <a:schemeClr val="bg1"/>
              </a:solidFill>
            </a:endParaRPr>
          </a:p>
        </p:txBody>
      </p:sp>
      <p:grpSp>
        <p:nvGrpSpPr>
          <p:cNvPr id="14" name="Group 13">
            <a:extLst>
              <a:ext uri="{FF2B5EF4-FFF2-40B4-BE49-F238E27FC236}">
                <a16:creationId xmlns:a16="http://schemas.microsoft.com/office/drawing/2014/main" id="{BA2AB9B8-AC5D-6021-C90B-A1F8D4A098FE}"/>
              </a:ext>
            </a:extLst>
          </p:cNvPr>
          <p:cNvGrpSpPr/>
          <p:nvPr/>
        </p:nvGrpSpPr>
        <p:grpSpPr>
          <a:xfrm>
            <a:off x="316436" y="494718"/>
            <a:ext cx="8646832" cy="4789278"/>
            <a:chOff x="481355" y="943752"/>
            <a:chExt cx="8646832" cy="4789278"/>
          </a:xfrm>
        </p:grpSpPr>
        <p:pic>
          <p:nvPicPr>
            <p:cNvPr id="4" name="Picture 4">
              <a:extLst>
                <a:ext uri="{FF2B5EF4-FFF2-40B4-BE49-F238E27FC236}">
                  <a16:creationId xmlns:a16="http://schemas.microsoft.com/office/drawing/2014/main" id="{803329F5-CE9C-0892-D04E-AEEBB8AC51FA}"/>
                </a:ext>
              </a:extLst>
            </p:cNvPr>
            <p:cNvPicPr>
              <a:picLocks noChangeAspect="1"/>
            </p:cNvPicPr>
            <p:nvPr/>
          </p:nvPicPr>
          <p:blipFill rotWithShape="1">
            <a:blip r:embed="rId4"/>
            <a:srcRect l="2049" t="26839" r="29550" b="4724"/>
            <a:stretch/>
          </p:blipFill>
          <p:spPr>
            <a:xfrm>
              <a:off x="666289" y="992933"/>
              <a:ext cx="8434602" cy="4740097"/>
            </a:xfrm>
            <a:prstGeom prst="rect">
              <a:avLst/>
            </a:prstGeom>
          </p:spPr>
        </p:pic>
        <p:sp>
          <p:nvSpPr>
            <p:cNvPr id="6" name="Rectangle 5">
              <a:extLst>
                <a:ext uri="{FF2B5EF4-FFF2-40B4-BE49-F238E27FC236}">
                  <a16:creationId xmlns:a16="http://schemas.microsoft.com/office/drawing/2014/main" id="{EA8E04AE-35F6-F8B6-1676-04470C0B1926}"/>
                </a:ext>
              </a:extLst>
            </p:cNvPr>
            <p:cNvSpPr/>
            <p:nvPr/>
          </p:nvSpPr>
          <p:spPr>
            <a:xfrm>
              <a:off x="666288" y="943752"/>
              <a:ext cx="2886260" cy="2979005"/>
            </a:xfrm>
            <a:prstGeom prst="rect">
              <a:avLst/>
            </a:prstGeom>
            <a:solidFill>
              <a:srgbClr val="EBD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13">
              <a:extLst>
                <a:ext uri="{FF2B5EF4-FFF2-40B4-BE49-F238E27FC236}">
                  <a16:creationId xmlns:a16="http://schemas.microsoft.com/office/drawing/2014/main" id="{3240DAAB-6A92-247C-807E-BB660C6BBA0E}"/>
                </a:ext>
              </a:extLst>
            </p:cNvPr>
            <p:cNvSpPr/>
            <p:nvPr/>
          </p:nvSpPr>
          <p:spPr>
            <a:xfrm rot="749718">
              <a:off x="481355" y="3266405"/>
              <a:ext cx="1910314" cy="1745097"/>
            </a:xfrm>
            <a:custGeom>
              <a:avLst/>
              <a:gdLst>
                <a:gd name="connsiteX0" fmla="*/ 0 w 2206633"/>
                <a:gd name="connsiteY0" fmla="*/ 0 h 1961147"/>
                <a:gd name="connsiteX1" fmla="*/ 2206633 w 2206633"/>
                <a:gd name="connsiteY1" fmla="*/ 0 h 1961147"/>
                <a:gd name="connsiteX2" fmla="*/ 2206633 w 2206633"/>
                <a:gd name="connsiteY2" fmla="*/ 1961147 h 1961147"/>
                <a:gd name="connsiteX3" fmla="*/ 0 w 2206633"/>
                <a:gd name="connsiteY3" fmla="*/ 1961147 h 1961147"/>
                <a:gd name="connsiteX4" fmla="*/ 0 w 2206633"/>
                <a:gd name="connsiteY4" fmla="*/ 0 h 1961147"/>
                <a:gd name="connsiteX0" fmla="*/ 0 w 2206633"/>
                <a:gd name="connsiteY0" fmla="*/ 0 h 1961147"/>
                <a:gd name="connsiteX1" fmla="*/ 2206633 w 2206633"/>
                <a:gd name="connsiteY1" fmla="*/ 0 h 1961147"/>
                <a:gd name="connsiteX2" fmla="*/ 2175396 w 2206633"/>
                <a:gd name="connsiteY2" fmla="*/ 1820187 h 1961147"/>
                <a:gd name="connsiteX3" fmla="*/ 0 w 2206633"/>
                <a:gd name="connsiteY3" fmla="*/ 1961147 h 1961147"/>
                <a:gd name="connsiteX4" fmla="*/ 0 w 2206633"/>
                <a:gd name="connsiteY4" fmla="*/ 0 h 1961147"/>
                <a:gd name="connsiteX0" fmla="*/ 0 w 2206633"/>
                <a:gd name="connsiteY0" fmla="*/ 0 h 1961147"/>
                <a:gd name="connsiteX1" fmla="*/ 2206633 w 2206633"/>
                <a:gd name="connsiteY1" fmla="*/ 0 h 1961147"/>
                <a:gd name="connsiteX2" fmla="*/ 2175396 w 2206633"/>
                <a:gd name="connsiteY2" fmla="*/ 1820187 h 1961147"/>
                <a:gd name="connsiteX3" fmla="*/ 0 w 2206633"/>
                <a:gd name="connsiteY3" fmla="*/ 1961147 h 1961147"/>
                <a:gd name="connsiteX4" fmla="*/ 0 w 2206633"/>
                <a:gd name="connsiteY4" fmla="*/ 0 h 1961147"/>
                <a:gd name="connsiteX0" fmla="*/ 122803 w 2329436"/>
                <a:gd name="connsiteY0" fmla="*/ 0 h 2185537"/>
                <a:gd name="connsiteX1" fmla="*/ 2329436 w 2329436"/>
                <a:gd name="connsiteY1" fmla="*/ 0 h 2185537"/>
                <a:gd name="connsiteX2" fmla="*/ 2298199 w 2329436"/>
                <a:gd name="connsiteY2" fmla="*/ 1820187 h 2185537"/>
                <a:gd name="connsiteX3" fmla="*/ 0 w 2329436"/>
                <a:gd name="connsiteY3" fmla="*/ 2185537 h 2185537"/>
                <a:gd name="connsiteX4" fmla="*/ 122803 w 2329436"/>
                <a:gd name="connsiteY4" fmla="*/ 0 h 2185537"/>
                <a:gd name="connsiteX0" fmla="*/ 0 w 2206633"/>
                <a:gd name="connsiteY0" fmla="*/ 0 h 2055380"/>
                <a:gd name="connsiteX1" fmla="*/ 2206633 w 2206633"/>
                <a:gd name="connsiteY1" fmla="*/ 0 h 2055380"/>
                <a:gd name="connsiteX2" fmla="*/ 2175396 w 2206633"/>
                <a:gd name="connsiteY2" fmla="*/ 1820187 h 2055380"/>
                <a:gd name="connsiteX3" fmla="*/ 464526 w 2206633"/>
                <a:gd name="connsiteY3" fmla="*/ 2055380 h 2055380"/>
                <a:gd name="connsiteX4" fmla="*/ 0 w 2206633"/>
                <a:gd name="connsiteY4" fmla="*/ 0 h 205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633" h="2055380">
                  <a:moveTo>
                    <a:pt x="0" y="0"/>
                  </a:moveTo>
                  <a:lnTo>
                    <a:pt x="2206633" y="0"/>
                  </a:lnTo>
                  <a:lnTo>
                    <a:pt x="2175396" y="1820187"/>
                  </a:lnTo>
                  <a:lnTo>
                    <a:pt x="464526" y="2055380"/>
                  </a:lnTo>
                  <a:lnTo>
                    <a:pt x="0" y="0"/>
                  </a:lnTo>
                  <a:close/>
                </a:path>
              </a:pathLst>
            </a:custGeom>
            <a:solidFill>
              <a:srgbClr val="8EC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F02EF33-3444-4D40-B88F-3647C22DB003}"/>
                </a:ext>
              </a:extLst>
            </p:cNvPr>
            <p:cNvSpPr/>
            <p:nvPr/>
          </p:nvSpPr>
          <p:spPr>
            <a:xfrm rot="557686">
              <a:off x="623314" y="2838135"/>
              <a:ext cx="1495021" cy="15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9A47AAE-6EB3-1B34-919E-3FF4BDEF449C}"/>
                </a:ext>
              </a:extLst>
            </p:cNvPr>
            <p:cNvSpPr/>
            <p:nvPr/>
          </p:nvSpPr>
          <p:spPr>
            <a:xfrm>
              <a:off x="666288" y="963472"/>
              <a:ext cx="8461899" cy="474009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3533AE1-BC03-D16C-CCB6-D921832CDAD5}"/>
                </a:ext>
              </a:extLst>
            </p:cNvPr>
            <p:cNvSpPr/>
            <p:nvPr/>
          </p:nvSpPr>
          <p:spPr>
            <a:xfrm rot="19069906">
              <a:off x="1863253" y="2359683"/>
              <a:ext cx="2109107" cy="18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4">
              <a:extLst>
                <a:ext uri="{FF2B5EF4-FFF2-40B4-BE49-F238E27FC236}">
                  <a16:creationId xmlns:a16="http://schemas.microsoft.com/office/drawing/2014/main" id="{5BA04E12-0815-9E04-DE6A-FBA285676C2A}"/>
                </a:ext>
              </a:extLst>
            </p:cNvPr>
            <p:cNvPicPr>
              <a:picLocks noChangeAspect="1"/>
            </p:cNvPicPr>
            <p:nvPr/>
          </p:nvPicPr>
          <p:blipFill rotWithShape="1">
            <a:blip r:embed="rId4"/>
            <a:srcRect l="2048" t="43904" r="77052" b="20065"/>
            <a:stretch/>
          </p:blipFill>
          <p:spPr>
            <a:xfrm>
              <a:off x="1203362" y="2547546"/>
              <a:ext cx="2384758" cy="2309247"/>
            </a:xfrm>
            <a:prstGeom prst="rect">
              <a:avLst/>
            </a:prstGeom>
            <a:ln>
              <a:solidFill>
                <a:schemeClr val="tx1"/>
              </a:solidFill>
            </a:ln>
          </p:spPr>
        </p:pic>
      </p:grpSp>
      <p:sp>
        <p:nvSpPr>
          <p:cNvPr id="15" name="Rectangle 14">
            <a:extLst>
              <a:ext uri="{FF2B5EF4-FFF2-40B4-BE49-F238E27FC236}">
                <a16:creationId xmlns:a16="http://schemas.microsoft.com/office/drawing/2014/main" id="{63E7E2AB-5419-3E12-CDF0-A8D2B6929B54}"/>
              </a:ext>
            </a:extLst>
          </p:cNvPr>
          <p:cNvSpPr/>
          <p:nvPr/>
        </p:nvSpPr>
        <p:spPr>
          <a:xfrm>
            <a:off x="7981627" y="3994789"/>
            <a:ext cx="3788381" cy="1774207"/>
          </a:xfrm>
          <a:prstGeom prst="rect">
            <a:avLst/>
          </a:prstGeom>
          <a:solidFill>
            <a:srgbClr val="3333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43510" algn="ctr"/>
            <a:r>
              <a:rPr lang="en-GB" b="1" dirty="0">
                <a:solidFill>
                  <a:schemeClr val="bg1"/>
                </a:solidFill>
                <a:latin typeface="Century Gothic"/>
              </a:rPr>
              <a:t>Bus Interchange:</a:t>
            </a:r>
            <a:endParaRPr lang="en-US" dirty="0">
              <a:solidFill>
                <a:schemeClr val="bg1"/>
              </a:solidFill>
              <a:latin typeface="Century Gothic"/>
            </a:endParaRPr>
          </a:p>
          <a:p>
            <a:pPr marL="143510" algn="ctr"/>
            <a:r>
              <a:rPr lang="en-GB" sz="1600" dirty="0">
                <a:solidFill>
                  <a:schemeClr val="bg1"/>
                </a:solidFill>
                <a:latin typeface="Century Gothic"/>
              </a:rPr>
              <a:t>Two parallel bus stops with overtake lanes</a:t>
            </a:r>
          </a:p>
          <a:p>
            <a:pPr marL="143510" algn="ctr"/>
            <a:r>
              <a:rPr lang="en-GB" sz="1600" dirty="0">
                <a:solidFill>
                  <a:schemeClr val="bg1"/>
                </a:solidFill>
                <a:latin typeface="Century Gothic"/>
              </a:rPr>
              <a:t>1000m2 Shelter Area </a:t>
            </a:r>
            <a:endParaRPr lang="en-GB" sz="1600" dirty="0">
              <a:solidFill>
                <a:schemeClr val="bg1"/>
              </a:solidFill>
              <a:latin typeface="Century Gothic" panose="020B0502020202020204" pitchFamily="34" charset="0"/>
            </a:endParaRPr>
          </a:p>
          <a:p>
            <a:pPr marL="143510" algn="ctr"/>
            <a:r>
              <a:rPr lang="en-GB" sz="1600" dirty="0">
                <a:solidFill>
                  <a:schemeClr val="bg1"/>
                </a:solidFill>
                <a:latin typeface="Century Gothic"/>
              </a:rPr>
              <a:t>370m2 Facilities Area (Tourist info desk, Toilets, Café, RTPI)</a:t>
            </a:r>
          </a:p>
        </p:txBody>
      </p:sp>
      <p:sp>
        <p:nvSpPr>
          <p:cNvPr id="16" name="Rectangle 15">
            <a:extLst>
              <a:ext uri="{FF2B5EF4-FFF2-40B4-BE49-F238E27FC236}">
                <a16:creationId xmlns:a16="http://schemas.microsoft.com/office/drawing/2014/main" id="{73A6D482-8422-A802-6A8D-2312ACD56C1B}"/>
              </a:ext>
            </a:extLst>
          </p:cNvPr>
          <p:cNvSpPr/>
          <p:nvPr/>
        </p:nvSpPr>
        <p:spPr>
          <a:xfrm>
            <a:off x="7981627" y="177640"/>
            <a:ext cx="3788381" cy="1695358"/>
          </a:xfrm>
          <a:prstGeom prst="rect">
            <a:avLst/>
          </a:prstGeom>
          <a:solidFill>
            <a:srgbClr val="3333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43510" algn="ctr"/>
            <a:r>
              <a:rPr lang="en-GB" sz="1600">
                <a:solidFill>
                  <a:schemeClr val="bg1"/>
                </a:solidFill>
                <a:latin typeface="Century Gothic"/>
              </a:rPr>
              <a:t>Roadway reduced to 2 lanes per direction.</a:t>
            </a:r>
            <a:endParaRPr lang="en-US">
              <a:solidFill>
                <a:schemeClr val="bg1"/>
              </a:solidFill>
            </a:endParaRPr>
          </a:p>
          <a:p>
            <a:pPr marL="143510" algn="ctr"/>
            <a:r>
              <a:rPr lang="en-GB" sz="1600">
                <a:solidFill>
                  <a:schemeClr val="bg1"/>
                </a:solidFill>
                <a:latin typeface="Century Gothic"/>
              </a:rPr>
              <a:t>Widened footways and median</a:t>
            </a:r>
          </a:p>
          <a:p>
            <a:pPr marL="143510" algn="ctr"/>
            <a:r>
              <a:rPr lang="en-GB" sz="1600">
                <a:solidFill>
                  <a:schemeClr val="bg1"/>
                </a:solidFill>
                <a:latin typeface="Century Gothic"/>
              </a:rPr>
              <a:t>Provision of cycle lanes and cycle Parking</a:t>
            </a:r>
          </a:p>
        </p:txBody>
      </p:sp>
      <p:sp>
        <p:nvSpPr>
          <p:cNvPr id="17" name="Rectangle 16">
            <a:extLst>
              <a:ext uri="{FF2B5EF4-FFF2-40B4-BE49-F238E27FC236}">
                <a16:creationId xmlns:a16="http://schemas.microsoft.com/office/drawing/2014/main" id="{968CB759-A548-71B1-0E6F-A09D817B55E8}"/>
              </a:ext>
            </a:extLst>
          </p:cNvPr>
          <p:cNvSpPr/>
          <p:nvPr/>
        </p:nvSpPr>
        <p:spPr>
          <a:xfrm>
            <a:off x="7981627" y="1989023"/>
            <a:ext cx="3788381" cy="1919892"/>
          </a:xfrm>
          <a:prstGeom prst="rect">
            <a:avLst/>
          </a:prstGeom>
          <a:solidFill>
            <a:srgbClr val="3333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43510" algn="ctr"/>
            <a:r>
              <a:rPr lang="en-GB" b="1">
                <a:solidFill>
                  <a:schemeClr val="bg1"/>
                </a:solidFill>
                <a:latin typeface="Century Gothic"/>
              </a:rPr>
              <a:t>Green Bridge</a:t>
            </a:r>
            <a:endParaRPr lang="en-US">
              <a:solidFill>
                <a:schemeClr val="bg1"/>
              </a:solidFill>
              <a:latin typeface="Century Gothic"/>
            </a:endParaRPr>
          </a:p>
          <a:p>
            <a:pPr marL="143510" algn="ctr"/>
            <a:r>
              <a:rPr lang="en-GB" sz="1600">
                <a:solidFill>
                  <a:schemeClr val="bg1"/>
                </a:solidFill>
                <a:latin typeface="Century Gothic"/>
              </a:rPr>
              <a:t>Width=6m, Length=140m, Gradient=1:20, Clear height=5.7m</a:t>
            </a:r>
            <a:endParaRPr lang="en-GB" sz="1600">
              <a:solidFill>
                <a:schemeClr val="bg1"/>
              </a:solidFill>
              <a:latin typeface="Century Gothic" panose="020B0502020202020204" pitchFamily="34" charset="0"/>
            </a:endParaRPr>
          </a:p>
          <a:p>
            <a:pPr marL="143510" algn="ctr"/>
            <a:r>
              <a:rPr lang="en-GB" sz="1600">
                <a:solidFill>
                  <a:schemeClr val="bg1"/>
                </a:solidFill>
                <a:latin typeface="Century Gothic"/>
              </a:rPr>
              <a:t>Segregated cycle and walkways</a:t>
            </a:r>
          </a:p>
          <a:p>
            <a:pPr marL="143510" algn="ctr"/>
            <a:r>
              <a:rPr lang="en-GB" sz="1600">
                <a:solidFill>
                  <a:schemeClr val="bg1"/>
                </a:solidFill>
                <a:latin typeface="Century Gothic"/>
              </a:rPr>
              <a:t>Greening, art, resting areas</a:t>
            </a:r>
          </a:p>
          <a:p>
            <a:pPr marL="143510" algn="ctr"/>
            <a:r>
              <a:rPr lang="en-GB" sz="1600">
                <a:solidFill>
                  <a:schemeClr val="bg1"/>
                </a:solidFill>
                <a:latin typeface="Century Gothic"/>
              </a:rPr>
              <a:t>Universal Accessibility</a:t>
            </a:r>
          </a:p>
          <a:p>
            <a:pPr marL="143510" algn="ctr"/>
            <a:r>
              <a:rPr lang="en-GB" sz="1600">
                <a:solidFill>
                  <a:schemeClr val="bg1"/>
                </a:solidFill>
                <a:latin typeface="Century Gothic"/>
              </a:rPr>
              <a:t>Connection of the Green Corridor</a:t>
            </a:r>
          </a:p>
        </p:txBody>
      </p:sp>
      <p:sp>
        <p:nvSpPr>
          <p:cNvPr id="3" name="文本框 22">
            <a:extLst>
              <a:ext uri="{FF2B5EF4-FFF2-40B4-BE49-F238E27FC236}">
                <a16:creationId xmlns:a16="http://schemas.microsoft.com/office/drawing/2014/main" id="{161FC9A9-20CB-1D21-6939-9A30CC731CF3}"/>
              </a:ext>
            </a:extLst>
          </p:cNvPr>
          <p:cNvSpPr txBox="1"/>
          <p:nvPr/>
        </p:nvSpPr>
        <p:spPr>
          <a:xfrm>
            <a:off x="2007051" y="5306861"/>
            <a:ext cx="5974576"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800">
                <a:solidFill>
                  <a:schemeClr val="bg1">
                    <a:lumMod val="65000"/>
                  </a:schemeClr>
                </a:solidFill>
                <a:latin typeface="Lato"/>
                <a:ea typeface="Lato"/>
                <a:cs typeface="Lato"/>
              </a:rPr>
              <a:t>Drawing created by Jana El Hajj</a:t>
            </a:r>
            <a:endParaRPr lang="en-US" altLang="zh-CN"/>
          </a:p>
        </p:txBody>
      </p:sp>
    </p:spTree>
    <p:extLst>
      <p:ext uri="{BB962C8B-B14F-4D97-AF65-F5344CB8AC3E}">
        <p14:creationId xmlns:p14="http://schemas.microsoft.com/office/powerpoint/2010/main" val="3139325448"/>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3072">
            <a:extLst>
              <a:ext uri="{FF2B5EF4-FFF2-40B4-BE49-F238E27FC236}">
                <a16:creationId xmlns:a16="http://schemas.microsoft.com/office/drawing/2014/main" id="{8D8050DB-78BD-914E-6DA1-1F33D79BE50F}"/>
              </a:ext>
            </a:extLst>
          </p:cNvPr>
          <p:cNvPicPr>
            <a:picLocks noChangeAspect="1"/>
          </p:cNvPicPr>
          <p:nvPr/>
        </p:nvPicPr>
        <p:blipFill>
          <a:blip r:embed="rId4"/>
          <a:stretch>
            <a:fillRect/>
          </a:stretch>
        </p:blipFill>
        <p:spPr>
          <a:xfrm>
            <a:off x="0" y="2752990"/>
            <a:ext cx="12200864" cy="4266249"/>
          </a:xfrm>
          <a:prstGeom prst="rect">
            <a:avLst/>
          </a:prstGeom>
        </p:spPr>
      </p:pic>
      <p:sp>
        <p:nvSpPr>
          <p:cNvPr id="2" name="Slide Number Placeholder 1">
            <a:extLst>
              <a:ext uri="{FF2B5EF4-FFF2-40B4-BE49-F238E27FC236}">
                <a16:creationId xmlns:a16="http://schemas.microsoft.com/office/drawing/2014/main" id="{2560BC6C-603D-FA7C-B26F-AD07DBC4EA72}"/>
              </a:ext>
            </a:extLst>
          </p:cNvPr>
          <p:cNvSpPr>
            <a:spLocks noGrp="1"/>
          </p:cNvSpPr>
          <p:nvPr>
            <p:ph type="sldNum" sz="quarter" idx="12"/>
          </p:nvPr>
        </p:nvSpPr>
        <p:spPr>
          <a:xfrm>
            <a:off x="142781" y="6001335"/>
            <a:ext cx="2743200" cy="1017904"/>
          </a:xfrm>
        </p:spPr>
        <p:txBody>
          <a:bodyPr/>
          <a:lstStyle/>
          <a:p>
            <a:fld id="{67CD9484-C38E-4E33-85DD-23534EA53F3D}" type="slidenum">
              <a:rPr lang="en-GB" sz="8000" smtClean="0"/>
              <a:t>16</a:t>
            </a:fld>
            <a:endParaRPr lang="en-GB" sz="8000"/>
          </a:p>
        </p:txBody>
      </p:sp>
      <p:grpSp>
        <p:nvGrpSpPr>
          <p:cNvPr id="5" name="Group 4">
            <a:extLst>
              <a:ext uri="{FF2B5EF4-FFF2-40B4-BE49-F238E27FC236}">
                <a16:creationId xmlns:a16="http://schemas.microsoft.com/office/drawing/2014/main" id="{20D7071B-C2FC-E2BA-B56A-3F81189F33A8}"/>
              </a:ext>
            </a:extLst>
          </p:cNvPr>
          <p:cNvGrpSpPr>
            <a:grpSpLocks noChangeAspect="1"/>
          </p:cNvGrpSpPr>
          <p:nvPr/>
        </p:nvGrpSpPr>
        <p:grpSpPr>
          <a:xfrm>
            <a:off x="6693201" y="291432"/>
            <a:ext cx="2702730" cy="3433357"/>
            <a:chOff x="1958437" y="-500911"/>
            <a:chExt cx="3256791" cy="4137198"/>
          </a:xfrm>
        </p:grpSpPr>
        <p:cxnSp>
          <p:nvCxnSpPr>
            <p:cNvPr id="6" name="Straight Connector 5">
              <a:extLst>
                <a:ext uri="{FF2B5EF4-FFF2-40B4-BE49-F238E27FC236}">
                  <a16:creationId xmlns:a16="http://schemas.microsoft.com/office/drawing/2014/main" id="{42A181BD-90D0-9606-553C-CF674BBB2BCA}"/>
                </a:ext>
              </a:extLst>
            </p:cNvPr>
            <p:cNvCxnSpPr>
              <a:cxnSpLocks/>
              <a:endCxn id="8" idx="0"/>
            </p:cNvCxnSpPr>
            <p:nvPr/>
          </p:nvCxnSpPr>
          <p:spPr>
            <a:xfrm>
              <a:off x="3605841" y="1725284"/>
              <a:ext cx="32882" cy="1659003"/>
            </a:xfrm>
            <a:prstGeom prst="line">
              <a:avLst/>
            </a:prstGeom>
            <a:ln w="28575">
              <a:solidFill>
                <a:srgbClr val="698A2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A5EBFD1-AEA3-9719-F045-B70AEF0254AB}"/>
                </a:ext>
              </a:extLst>
            </p:cNvPr>
            <p:cNvSpPr/>
            <p:nvPr/>
          </p:nvSpPr>
          <p:spPr>
            <a:xfrm>
              <a:off x="1958437" y="-500911"/>
              <a:ext cx="3256791" cy="3125931"/>
            </a:xfrm>
            <a:prstGeom prst="ellipse">
              <a:avLst/>
            </a:prstGeom>
            <a:blipFill dpi="0" rotWithShape="1">
              <a:blip r:embed="rId5">
                <a:extLst>
                  <a:ext uri="{28A0092B-C50C-407E-A947-70E740481C1C}">
                    <a14:useLocalDpi xmlns:a14="http://schemas.microsoft.com/office/drawing/2010/main" val="0"/>
                  </a:ext>
                </a:extLst>
              </a:blip>
              <a:srcRect/>
              <a:stretch>
                <a:fillRect l="-2139" t="-9877" r="-24929" b="-17191"/>
              </a:stretch>
            </a:blipFill>
            <a:ln w="57150">
              <a:solidFill>
                <a:srgbClr val="698A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7F1954E0-932A-6F40-C746-64E506D0FCDF}"/>
                </a:ext>
              </a:extLst>
            </p:cNvPr>
            <p:cNvSpPr/>
            <p:nvPr/>
          </p:nvSpPr>
          <p:spPr>
            <a:xfrm>
              <a:off x="3512723" y="3384287"/>
              <a:ext cx="252000" cy="252000"/>
            </a:xfrm>
            <a:prstGeom prst="ellipse">
              <a:avLst/>
            </a:prstGeom>
            <a:noFill/>
            <a:ln w="38100">
              <a:solidFill>
                <a:srgbClr val="698A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8631C4D8-572B-DCAA-A47C-EE94A7D7BB75}"/>
              </a:ext>
            </a:extLst>
          </p:cNvPr>
          <p:cNvGrpSpPr>
            <a:grpSpLocks noChangeAspect="1"/>
          </p:cNvGrpSpPr>
          <p:nvPr/>
        </p:nvGrpSpPr>
        <p:grpSpPr>
          <a:xfrm>
            <a:off x="884411" y="1303614"/>
            <a:ext cx="2030248" cy="3135419"/>
            <a:chOff x="1099605" y="1039848"/>
            <a:chExt cx="2323000" cy="3587532"/>
          </a:xfrm>
        </p:grpSpPr>
        <p:cxnSp>
          <p:nvCxnSpPr>
            <p:cNvPr id="11" name="Straight Connector 10">
              <a:extLst>
                <a:ext uri="{FF2B5EF4-FFF2-40B4-BE49-F238E27FC236}">
                  <a16:creationId xmlns:a16="http://schemas.microsoft.com/office/drawing/2014/main" id="{8013A2FB-D480-6A78-D8E3-010EA989EC83}"/>
                </a:ext>
              </a:extLst>
            </p:cNvPr>
            <p:cNvCxnSpPr>
              <a:cxnSpLocks/>
              <a:endCxn id="13" idx="0"/>
            </p:cNvCxnSpPr>
            <p:nvPr/>
          </p:nvCxnSpPr>
          <p:spPr>
            <a:xfrm>
              <a:off x="2348492" y="2541971"/>
              <a:ext cx="434675" cy="1833409"/>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5C56B56-0834-6325-335E-59D11BB96023}"/>
                </a:ext>
              </a:extLst>
            </p:cNvPr>
            <p:cNvSpPr>
              <a:spLocks noChangeAspect="1"/>
            </p:cNvSpPr>
            <p:nvPr/>
          </p:nvSpPr>
          <p:spPr>
            <a:xfrm>
              <a:off x="1099605" y="1039848"/>
              <a:ext cx="2323000" cy="2234874"/>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5E91EFE7-5FC5-63D3-4B76-361A23FD4281}"/>
                </a:ext>
              </a:extLst>
            </p:cNvPr>
            <p:cNvSpPr/>
            <p:nvPr/>
          </p:nvSpPr>
          <p:spPr>
            <a:xfrm>
              <a:off x="2657167" y="4375380"/>
              <a:ext cx="252000" cy="252000"/>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9F3A46A8-469D-8252-1666-D7B2E9DBC445}"/>
              </a:ext>
            </a:extLst>
          </p:cNvPr>
          <p:cNvGrpSpPr/>
          <p:nvPr/>
        </p:nvGrpSpPr>
        <p:grpSpPr>
          <a:xfrm>
            <a:off x="13219099" y="-264312"/>
            <a:ext cx="2504235" cy="4240156"/>
            <a:chOff x="803165" y="387224"/>
            <a:chExt cx="2504235" cy="4240156"/>
          </a:xfrm>
        </p:grpSpPr>
        <p:cxnSp>
          <p:nvCxnSpPr>
            <p:cNvPr id="17" name="Straight Connector 16">
              <a:extLst>
                <a:ext uri="{FF2B5EF4-FFF2-40B4-BE49-F238E27FC236}">
                  <a16:creationId xmlns:a16="http://schemas.microsoft.com/office/drawing/2014/main" id="{91EEF76B-CF6A-96B4-E65C-995B3080D197}"/>
                </a:ext>
              </a:extLst>
            </p:cNvPr>
            <p:cNvCxnSpPr>
              <a:cxnSpLocks/>
              <a:endCxn id="19" idx="0"/>
            </p:cNvCxnSpPr>
            <p:nvPr/>
          </p:nvCxnSpPr>
          <p:spPr>
            <a:xfrm>
              <a:off x="2348492" y="2541971"/>
              <a:ext cx="434675" cy="1833409"/>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26CFC22-8356-7761-BA1D-7620CAD7C99E}"/>
                </a:ext>
              </a:extLst>
            </p:cNvPr>
            <p:cNvSpPr/>
            <p:nvPr/>
          </p:nvSpPr>
          <p:spPr>
            <a:xfrm>
              <a:off x="803165" y="387224"/>
              <a:ext cx="2504235" cy="2409232"/>
            </a:xfrm>
            <a:prstGeom prst="ellipse">
              <a:avLst/>
            </a:prstGeom>
            <a:solidFill>
              <a:schemeClr val="accent2">
                <a:lumMod val="60000"/>
                <a:lumOff val="40000"/>
              </a:schemeClr>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3CF1D0EC-762D-C656-9FD5-2960254E803A}"/>
                </a:ext>
              </a:extLst>
            </p:cNvPr>
            <p:cNvSpPr/>
            <p:nvPr/>
          </p:nvSpPr>
          <p:spPr>
            <a:xfrm>
              <a:off x="2657167" y="4375380"/>
              <a:ext cx="252000" cy="252000"/>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C22079C9-6CDE-6D7D-A9C3-FC5462EB50AC}"/>
              </a:ext>
            </a:extLst>
          </p:cNvPr>
          <p:cNvGrpSpPr>
            <a:grpSpLocks noChangeAspect="1"/>
          </p:cNvGrpSpPr>
          <p:nvPr/>
        </p:nvGrpSpPr>
        <p:grpSpPr>
          <a:xfrm>
            <a:off x="8121544" y="1097476"/>
            <a:ext cx="3466207" cy="2459690"/>
            <a:chOff x="222861" y="571780"/>
            <a:chExt cx="4176782" cy="2963928"/>
          </a:xfrm>
        </p:grpSpPr>
        <p:cxnSp>
          <p:nvCxnSpPr>
            <p:cNvPr id="15" name="Straight Connector 14">
              <a:extLst>
                <a:ext uri="{FF2B5EF4-FFF2-40B4-BE49-F238E27FC236}">
                  <a16:creationId xmlns:a16="http://schemas.microsoft.com/office/drawing/2014/main" id="{9541F9CA-C7B8-F074-CAB4-4D30F430A796}"/>
                </a:ext>
              </a:extLst>
            </p:cNvPr>
            <p:cNvCxnSpPr>
              <a:cxnSpLocks/>
            </p:cNvCxnSpPr>
            <p:nvPr/>
          </p:nvCxnSpPr>
          <p:spPr>
            <a:xfrm flipH="1">
              <a:off x="222861" y="2487536"/>
              <a:ext cx="1773025" cy="1048172"/>
            </a:xfrm>
            <a:prstGeom prst="line">
              <a:avLst/>
            </a:prstGeom>
            <a:ln w="28575">
              <a:solidFill>
                <a:srgbClr val="698A2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ADC3B018-1D10-4AF4-0B33-17F7FC650E8E}"/>
                </a:ext>
              </a:extLst>
            </p:cNvPr>
            <p:cNvSpPr>
              <a:spLocks noChangeAspect="1"/>
            </p:cNvSpPr>
            <p:nvPr/>
          </p:nvSpPr>
          <p:spPr>
            <a:xfrm>
              <a:off x="1784754" y="571780"/>
              <a:ext cx="2614889" cy="250982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698A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6FB5BE3A-9839-E30C-0FEB-FAAE953760B7}"/>
              </a:ext>
            </a:extLst>
          </p:cNvPr>
          <p:cNvGrpSpPr>
            <a:grpSpLocks noChangeAspect="1"/>
          </p:cNvGrpSpPr>
          <p:nvPr/>
        </p:nvGrpSpPr>
        <p:grpSpPr>
          <a:xfrm>
            <a:off x="-3736930" y="4523342"/>
            <a:ext cx="2702730" cy="3433357"/>
            <a:chOff x="1958437" y="-500911"/>
            <a:chExt cx="3256791" cy="4137198"/>
          </a:xfrm>
        </p:grpSpPr>
        <p:cxnSp>
          <p:nvCxnSpPr>
            <p:cNvPr id="23" name="Straight Connector 22">
              <a:extLst>
                <a:ext uri="{FF2B5EF4-FFF2-40B4-BE49-F238E27FC236}">
                  <a16:creationId xmlns:a16="http://schemas.microsoft.com/office/drawing/2014/main" id="{BB8EF40F-5945-2A56-8FE9-699743B301EC}"/>
                </a:ext>
              </a:extLst>
            </p:cNvPr>
            <p:cNvCxnSpPr>
              <a:cxnSpLocks/>
              <a:endCxn id="25" idx="0"/>
            </p:cNvCxnSpPr>
            <p:nvPr/>
          </p:nvCxnSpPr>
          <p:spPr>
            <a:xfrm>
              <a:off x="3605841" y="1725284"/>
              <a:ext cx="32882" cy="1659003"/>
            </a:xfrm>
            <a:prstGeom prst="line">
              <a:avLst/>
            </a:prstGeom>
            <a:ln w="28575">
              <a:solidFill>
                <a:srgbClr val="698A2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EE841D1-D805-BA35-6018-2F68F0E24406}"/>
                </a:ext>
              </a:extLst>
            </p:cNvPr>
            <p:cNvSpPr/>
            <p:nvPr/>
          </p:nvSpPr>
          <p:spPr>
            <a:xfrm>
              <a:off x="1958437" y="-500911"/>
              <a:ext cx="3256791" cy="3125931"/>
            </a:xfrm>
            <a:prstGeom prst="ellipse">
              <a:avLst/>
            </a:prstGeom>
            <a:blipFill dpi="0" rotWithShape="1">
              <a:blip r:embed="rId5">
                <a:extLst>
                  <a:ext uri="{28A0092B-C50C-407E-A947-70E740481C1C}">
                    <a14:useLocalDpi xmlns:a14="http://schemas.microsoft.com/office/drawing/2010/main" val="0"/>
                  </a:ext>
                </a:extLst>
              </a:blip>
              <a:srcRect/>
              <a:stretch>
                <a:fillRect l="-2139" t="-9877" r="-24929" b="-17191"/>
              </a:stretch>
            </a:blipFill>
            <a:ln w="57150">
              <a:solidFill>
                <a:srgbClr val="698A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F399112B-E7CA-C5BE-D841-0C9ADEF6967D}"/>
                </a:ext>
              </a:extLst>
            </p:cNvPr>
            <p:cNvSpPr/>
            <p:nvPr/>
          </p:nvSpPr>
          <p:spPr>
            <a:xfrm>
              <a:off x="3512723" y="3384287"/>
              <a:ext cx="252000" cy="252000"/>
            </a:xfrm>
            <a:prstGeom prst="ellipse">
              <a:avLst/>
            </a:prstGeom>
            <a:noFill/>
            <a:ln w="38100">
              <a:solidFill>
                <a:srgbClr val="698A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6092862F-F143-DC04-16AA-CAC5F1E1158B}"/>
              </a:ext>
            </a:extLst>
          </p:cNvPr>
          <p:cNvGrpSpPr>
            <a:grpSpLocks noChangeAspect="1"/>
          </p:cNvGrpSpPr>
          <p:nvPr/>
        </p:nvGrpSpPr>
        <p:grpSpPr>
          <a:xfrm>
            <a:off x="-3884557" y="166803"/>
            <a:ext cx="2702730" cy="3433357"/>
            <a:chOff x="1958437" y="-500911"/>
            <a:chExt cx="3256791" cy="4137198"/>
          </a:xfrm>
        </p:grpSpPr>
        <p:cxnSp>
          <p:nvCxnSpPr>
            <p:cNvPr id="27" name="Straight Connector 26">
              <a:extLst>
                <a:ext uri="{FF2B5EF4-FFF2-40B4-BE49-F238E27FC236}">
                  <a16:creationId xmlns:a16="http://schemas.microsoft.com/office/drawing/2014/main" id="{E5597A42-46CE-994D-5C10-E13F9B461EF5}"/>
                </a:ext>
              </a:extLst>
            </p:cNvPr>
            <p:cNvCxnSpPr>
              <a:cxnSpLocks/>
              <a:endCxn id="29" idx="0"/>
            </p:cNvCxnSpPr>
            <p:nvPr/>
          </p:nvCxnSpPr>
          <p:spPr>
            <a:xfrm>
              <a:off x="3605841" y="1725284"/>
              <a:ext cx="32882" cy="1659003"/>
            </a:xfrm>
            <a:prstGeom prst="line">
              <a:avLst/>
            </a:prstGeom>
            <a:ln w="28575">
              <a:solidFill>
                <a:srgbClr val="698A2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188CBE5-06E4-81EB-E297-883639FD3FAC}"/>
                </a:ext>
              </a:extLst>
            </p:cNvPr>
            <p:cNvSpPr/>
            <p:nvPr/>
          </p:nvSpPr>
          <p:spPr>
            <a:xfrm>
              <a:off x="1958437" y="-500911"/>
              <a:ext cx="3256791" cy="3125931"/>
            </a:xfrm>
            <a:prstGeom prst="ellipse">
              <a:avLst/>
            </a:prstGeom>
            <a:blipFill dpi="0" rotWithShape="1">
              <a:blip r:embed="rId5">
                <a:extLst>
                  <a:ext uri="{28A0092B-C50C-407E-A947-70E740481C1C}">
                    <a14:useLocalDpi xmlns:a14="http://schemas.microsoft.com/office/drawing/2010/main" val="0"/>
                  </a:ext>
                </a:extLst>
              </a:blip>
              <a:srcRect/>
              <a:stretch>
                <a:fillRect l="-2139" t="-9877" r="-24929" b="-17191"/>
              </a:stretch>
            </a:blipFill>
            <a:ln w="57150">
              <a:solidFill>
                <a:srgbClr val="698A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44CF572A-D234-D4CB-B6B8-161497E8577D}"/>
                </a:ext>
              </a:extLst>
            </p:cNvPr>
            <p:cNvSpPr/>
            <p:nvPr/>
          </p:nvSpPr>
          <p:spPr>
            <a:xfrm>
              <a:off x="3512723" y="3384287"/>
              <a:ext cx="252000" cy="252000"/>
            </a:xfrm>
            <a:prstGeom prst="ellipse">
              <a:avLst/>
            </a:prstGeom>
            <a:noFill/>
            <a:ln w="38100">
              <a:solidFill>
                <a:srgbClr val="698A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75" name="Group 3074">
            <a:extLst>
              <a:ext uri="{FF2B5EF4-FFF2-40B4-BE49-F238E27FC236}">
                <a16:creationId xmlns:a16="http://schemas.microsoft.com/office/drawing/2014/main" id="{BAD58D3B-6364-5BAB-A682-5B9CB8075BC6}"/>
              </a:ext>
            </a:extLst>
          </p:cNvPr>
          <p:cNvGrpSpPr/>
          <p:nvPr/>
        </p:nvGrpSpPr>
        <p:grpSpPr>
          <a:xfrm>
            <a:off x="15178811" y="3391031"/>
            <a:ext cx="2504235" cy="3691098"/>
            <a:chOff x="923086" y="1337355"/>
            <a:chExt cx="2504235" cy="3691098"/>
          </a:xfrm>
        </p:grpSpPr>
        <p:cxnSp>
          <p:nvCxnSpPr>
            <p:cNvPr id="3076" name="Straight Connector 3075">
              <a:extLst>
                <a:ext uri="{FF2B5EF4-FFF2-40B4-BE49-F238E27FC236}">
                  <a16:creationId xmlns:a16="http://schemas.microsoft.com/office/drawing/2014/main" id="{7501BAF5-6500-4F42-EBA0-7171445F227E}"/>
                </a:ext>
              </a:extLst>
            </p:cNvPr>
            <p:cNvCxnSpPr>
              <a:cxnSpLocks/>
            </p:cNvCxnSpPr>
            <p:nvPr/>
          </p:nvCxnSpPr>
          <p:spPr>
            <a:xfrm flipH="1">
              <a:off x="1114970" y="2552500"/>
              <a:ext cx="987379" cy="226883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077" name="Oval 3076">
              <a:extLst>
                <a:ext uri="{FF2B5EF4-FFF2-40B4-BE49-F238E27FC236}">
                  <a16:creationId xmlns:a16="http://schemas.microsoft.com/office/drawing/2014/main" id="{F7F62B69-9EA5-B519-F8DC-C68A0210E676}"/>
                </a:ext>
              </a:extLst>
            </p:cNvPr>
            <p:cNvSpPr/>
            <p:nvPr/>
          </p:nvSpPr>
          <p:spPr>
            <a:xfrm>
              <a:off x="923086" y="1337355"/>
              <a:ext cx="2504235" cy="2409232"/>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8" name="Oval 3077">
              <a:extLst>
                <a:ext uri="{FF2B5EF4-FFF2-40B4-BE49-F238E27FC236}">
                  <a16:creationId xmlns:a16="http://schemas.microsoft.com/office/drawing/2014/main" id="{C23B8A5E-8969-849E-E6DC-BD216A9B791E}"/>
                </a:ext>
              </a:extLst>
            </p:cNvPr>
            <p:cNvSpPr/>
            <p:nvPr/>
          </p:nvSpPr>
          <p:spPr>
            <a:xfrm>
              <a:off x="959789" y="4776453"/>
              <a:ext cx="252000" cy="252000"/>
            </a:xfrm>
            <a:prstGeom prst="ellipse">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093" name="Group 3092" hidden="1">
            <a:extLst>
              <a:ext uri="{FF2B5EF4-FFF2-40B4-BE49-F238E27FC236}">
                <a16:creationId xmlns:a16="http://schemas.microsoft.com/office/drawing/2014/main" id="{8198C85D-D299-4712-03AA-BDB39393B3AA}"/>
              </a:ext>
            </a:extLst>
          </p:cNvPr>
          <p:cNvGrpSpPr/>
          <p:nvPr/>
        </p:nvGrpSpPr>
        <p:grpSpPr>
          <a:xfrm>
            <a:off x="3642005" y="3462005"/>
            <a:ext cx="8515700" cy="3364958"/>
            <a:chOff x="3642005" y="3462005"/>
            <a:chExt cx="8515700" cy="3364958"/>
          </a:xfrm>
        </p:grpSpPr>
        <p:sp>
          <p:nvSpPr>
            <p:cNvPr id="3084" name="Rectangle 3083">
              <a:extLst>
                <a:ext uri="{FF2B5EF4-FFF2-40B4-BE49-F238E27FC236}">
                  <a16:creationId xmlns:a16="http://schemas.microsoft.com/office/drawing/2014/main" id="{DB517BE7-7350-9551-9A81-5C9F0B51F240}"/>
                </a:ext>
              </a:extLst>
            </p:cNvPr>
            <p:cNvSpPr/>
            <p:nvPr/>
          </p:nvSpPr>
          <p:spPr>
            <a:xfrm>
              <a:off x="3642005" y="4688732"/>
              <a:ext cx="8515700" cy="2138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86" name="Group 3085">
              <a:extLst>
                <a:ext uri="{FF2B5EF4-FFF2-40B4-BE49-F238E27FC236}">
                  <a16:creationId xmlns:a16="http://schemas.microsoft.com/office/drawing/2014/main" id="{64A4ACBA-6B11-7EF6-A6F0-5798566538F0}"/>
                </a:ext>
              </a:extLst>
            </p:cNvPr>
            <p:cNvGrpSpPr/>
            <p:nvPr/>
          </p:nvGrpSpPr>
          <p:grpSpPr>
            <a:xfrm>
              <a:off x="5280296" y="3462005"/>
              <a:ext cx="1509985" cy="1732565"/>
              <a:chOff x="2166393" y="1843231"/>
              <a:chExt cx="1509985" cy="1732565"/>
            </a:xfrm>
          </p:grpSpPr>
          <p:cxnSp>
            <p:nvCxnSpPr>
              <p:cNvPr id="3087" name="Straight Connector 3086">
                <a:extLst>
                  <a:ext uri="{FF2B5EF4-FFF2-40B4-BE49-F238E27FC236}">
                    <a16:creationId xmlns:a16="http://schemas.microsoft.com/office/drawing/2014/main" id="{44B582E1-49AF-8418-53C8-237C842B0EF9}"/>
                  </a:ext>
                </a:extLst>
              </p:cNvPr>
              <p:cNvCxnSpPr>
                <a:cxnSpLocks/>
              </p:cNvCxnSpPr>
              <p:nvPr/>
            </p:nvCxnSpPr>
            <p:spPr>
              <a:xfrm flipH="1" flipV="1">
                <a:off x="3066404" y="2244512"/>
                <a:ext cx="356680" cy="1331284"/>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089" name="Rectangle 3088">
                <a:extLst>
                  <a:ext uri="{FF2B5EF4-FFF2-40B4-BE49-F238E27FC236}">
                    <a16:creationId xmlns:a16="http://schemas.microsoft.com/office/drawing/2014/main" id="{695E8863-7C52-E898-050B-59E02CBDD04C}"/>
                  </a:ext>
                </a:extLst>
              </p:cNvPr>
              <p:cNvSpPr/>
              <p:nvPr/>
            </p:nvSpPr>
            <p:spPr>
              <a:xfrm>
                <a:off x="2166393" y="1843231"/>
                <a:ext cx="1509985" cy="457199"/>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83" name="Picture 3082">
              <a:extLst>
                <a:ext uri="{FF2B5EF4-FFF2-40B4-BE49-F238E27FC236}">
                  <a16:creationId xmlns:a16="http://schemas.microsoft.com/office/drawing/2014/main" id="{663965AF-BB01-4BAA-086B-F576C9707F02}"/>
                </a:ext>
              </a:extLst>
            </p:cNvPr>
            <p:cNvPicPr>
              <a:picLocks noChangeAspect="1"/>
            </p:cNvPicPr>
            <p:nvPr/>
          </p:nvPicPr>
          <p:blipFill>
            <a:blip r:embed="rId9"/>
            <a:stretch>
              <a:fillRect/>
            </a:stretch>
          </p:blipFill>
          <p:spPr>
            <a:xfrm>
              <a:off x="5162072" y="4944030"/>
              <a:ext cx="6356400" cy="1642480"/>
            </a:xfrm>
            <a:prstGeom prst="rect">
              <a:avLst/>
            </a:prstGeom>
            <a:ln w="38100">
              <a:solidFill>
                <a:schemeClr val="accent1">
                  <a:lumMod val="50000"/>
                </a:schemeClr>
              </a:solidFill>
            </a:ln>
          </p:spPr>
        </p:pic>
      </p:grpSp>
      <p:sp>
        <p:nvSpPr>
          <p:cNvPr id="3" name="TextBox 2">
            <a:extLst>
              <a:ext uri="{FF2B5EF4-FFF2-40B4-BE49-F238E27FC236}">
                <a16:creationId xmlns:a16="http://schemas.microsoft.com/office/drawing/2014/main" id="{0130DC17-F6E6-3E39-6914-1A02657E1BE2}"/>
              </a:ext>
            </a:extLst>
          </p:cNvPr>
          <p:cNvSpPr txBox="1"/>
          <p:nvPr/>
        </p:nvSpPr>
        <p:spPr>
          <a:xfrm>
            <a:off x="3431997" y="6602534"/>
            <a:ext cx="876323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00" dirty="0">
                <a:solidFill>
                  <a:schemeClr val="bg2">
                    <a:lumMod val="75000"/>
                  </a:schemeClr>
                </a:solidFill>
                <a:latin typeface="Century Gothic" panose="020B0502020202020204" pitchFamily="34" charset="0"/>
              </a:rPr>
              <a:t>(</a:t>
            </a:r>
            <a:r>
              <a:rPr lang="en-US" sz="1000" dirty="0" err="1">
                <a:solidFill>
                  <a:schemeClr val="bg2">
                    <a:lumMod val="75000"/>
                  </a:schemeClr>
                </a:solidFill>
                <a:latin typeface="Century Gothic" panose="020B0502020202020204" pitchFamily="34" charset="0"/>
              </a:rPr>
              <a:t>Designboom</a:t>
            </a:r>
            <a:r>
              <a:rPr lang="en-US" sz="1000" dirty="0">
                <a:solidFill>
                  <a:schemeClr val="bg2">
                    <a:lumMod val="75000"/>
                  </a:schemeClr>
                </a:solidFill>
                <a:latin typeface="Century Gothic" panose="020B0502020202020204" pitchFamily="34" charset="0"/>
              </a:rPr>
              <a:t>, 2020; ROC Consulting, 2023; </a:t>
            </a:r>
            <a:r>
              <a:rPr lang="en-US" sz="1000" dirty="0" err="1">
                <a:solidFill>
                  <a:schemeClr val="bg2">
                    <a:lumMod val="75000"/>
                  </a:schemeClr>
                </a:solidFill>
                <a:latin typeface="Century Gothic" panose="020B0502020202020204" pitchFamily="34" charset="0"/>
              </a:rPr>
              <a:t>Inhabitat</a:t>
            </a:r>
            <a:r>
              <a:rPr lang="en-US" sz="1000" dirty="0">
                <a:solidFill>
                  <a:schemeClr val="bg2">
                    <a:lumMod val="75000"/>
                  </a:schemeClr>
                </a:solidFill>
                <a:latin typeface="Century Gothic" panose="020B0502020202020204" pitchFamily="34" charset="0"/>
              </a:rPr>
              <a:t>, 2021; </a:t>
            </a:r>
            <a:r>
              <a:rPr lang="en-US" sz="1000" dirty="0" err="1">
                <a:solidFill>
                  <a:schemeClr val="bg2">
                    <a:lumMod val="75000"/>
                  </a:schemeClr>
                </a:solidFill>
                <a:latin typeface="Century Gothic" panose="020B0502020202020204" pitchFamily="34" charset="0"/>
              </a:rPr>
              <a:t>Tripadvisor</a:t>
            </a:r>
            <a:r>
              <a:rPr lang="en-US" sz="1000" dirty="0">
                <a:solidFill>
                  <a:schemeClr val="bg2">
                    <a:lumMod val="75000"/>
                  </a:schemeClr>
                </a:solidFill>
                <a:latin typeface="Century Gothic" panose="020B0502020202020204" pitchFamily="34" charset="0"/>
              </a:rPr>
              <a:t>, 2015; Drawing by Jemma Richmond)</a:t>
            </a:r>
          </a:p>
        </p:txBody>
      </p:sp>
      <p:pic>
        <p:nvPicPr>
          <p:cNvPr id="3081" name="Picture 3080">
            <a:extLst>
              <a:ext uri="{FF2B5EF4-FFF2-40B4-BE49-F238E27FC236}">
                <a16:creationId xmlns:a16="http://schemas.microsoft.com/office/drawing/2014/main" id="{691DEA19-8E66-D8CB-9C83-EE560E0BAB39}"/>
              </a:ext>
            </a:extLst>
          </p:cNvPr>
          <p:cNvPicPr>
            <a:picLocks noChangeAspect="1"/>
          </p:cNvPicPr>
          <p:nvPr/>
        </p:nvPicPr>
        <p:blipFill>
          <a:blip r:embed="rId10"/>
          <a:stretch>
            <a:fillRect/>
          </a:stretch>
        </p:blipFill>
        <p:spPr>
          <a:xfrm>
            <a:off x="4038875" y="4688732"/>
            <a:ext cx="7201905" cy="1943371"/>
          </a:xfrm>
          <a:prstGeom prst="rect">
            <a:avLst/>
          </a:prstGeom>
        </p:spPr>
      </p:pic>
      <p:grpSp>
        <p:nvGrpSpPr>
          <p:cNvPr id="34" name="Group 15">
            <a:extLst>
              <a:ext uri="{FF2B5EF4-FFF2-40B4-BE49-F238E27FC236}">
                <a16:creationId xmlns:a16="http://schemas.microsoft.com/office/drawing/2014/main" id="{D8FAE078-44FB-733B-0909-9006E8F41197}"/>
              </a:ext>
            </a:extLst>
          </p:cNvPr>
          <p:cNvGrpSpPr/>
          <p:nvPr/>
        </p:nvGrpSpPr>
        <p:grpSpPr>
          <a:xfrm>
            <a:off x="3079056" y="345810"/>
            <a:ext cx="2882534" cy="3676954"/>
            <a:chOff x="874068" y="705386"/>
            <a:chExt cx="2882534" cy="3676954"/>
          </a:xfrm>
        </p:grpSpPr>
        <p:cxnSp>
          <p:nvCxnSpPr>
            <p:cNvPr id="35" name="Straight Connector 16">
              <a:extLst>
                <a:ext uri="{FF2B5EF4-FFF2-40B4-BE49-F238E27FC236}">
                  <a16:creationId xmlns:a16="http://schemas.microsoft.com/office/drawing/2014/main" id="{B8B777E3-C5A2-7557-EDD6-519BD12DE333}"/>
                </a:ext>
              </a:extLst>
            </p:cNvPr>
            <p:cNvCxnSpPr>
              <a:cxnSpLocks/>
            </p:cNvCxnSpPr>
            <p:nvPr/>
          </p:nvCxnSpPr>
          <p:spPr>
            <a:xfrm flipH="1">
              <a:off x="1045602" y="2250470"/>
              <a:ext cx="1331544" cy="189998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Oval 17">
              <a:extLst>
                <a:ext uri="{FF2B5EF4-FFF2-40B4-BE49-F238E27FC236}">
                  <a16:creationId xmlns:a16="http://schemas.microsoft.com/office/drawing/2014/main" id="{86127442-19F2-3F1D-D831-830236CC5BCF}"/>
                </a:ext>
              </a:extLst>
            </p:cNvPr>
            <p:cNvSpPr/>
            <p:nvPr/>
          </p:nvSpPr>
          <p:spPr>
            <a:xfrm>
              <a:off x="1252367" y="705386"/>
              <a:ext cx="2504235" cy="2409232"/>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18">
              <a:extLst>
                <a:ext uri="{FF2B5EF4-FFF2-40B4-BE49-F238E27FC236}">
                  <a16:creationId xmlns:a16="http://schemas.microsoft.com/office/drawing/2014/main" id="{FA57BB10-8E12-D2BB-FC1B-8E2B89B8C4D0}"/>
                </a:ext>
              </a:extLst>
            </p:cNvPr>
            <p:cNvSpPr/>
            <p:nvPr/>
          </p:nvSpPr>
          <p:spPr>
            <a:xfrm>
              <a:off x="874068" y="4130340"/>
              <a:ext cx="252000" cy="252000"/>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289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B5CE6C9-D889-1806-DFA6-A388063014D2}"/>
              </a:ext>
            </a:extLst>
          </p:cNvPr>
          <p:cNvSpPr>
            <a:spLocks noGrp="1"/>
          </p:cNvSpPr>
          <p:nvPr>
            <p:ph idx="1"/>
          </p:nvPr>
        </p:nvSpPr>
        <p:spPr/>
        <p:txBody>
          <a:bodyPr anchor="ctr"/>
          <a:lstStyle/>
          <a:p>
            <a:pPr marL="0" indent="0">
              <a:buNone/>
            </a:pPr>
            <a:r>
              <a:rPr lang="en-US">
                <a:latin typeface="Century Gothic"/>
              </a:rPr>
              <a:t>Creation of a transport hub ensuring every person can connect to the greenspace from close or far and easily cross London road.</a:t>
            </a:r>
            <a:endParaRPr lang="en-GB">
              <a:latin typeface="Century Gothic"/>
            </a:endParaRPr>
          </a:p>
        </p:txBody>
      </p:sp>
      <p:sp>
        <p:nvSpPr>
          <p:cNvPr id="3" name="Title 2">
            <a:extLst>
              <a:ext uri="{FF2B5EF4-FFF2-40B4-BE49-F238E27FC236}">
                <a16:creationId xmlns:a16="http://schemas.microsoft.com/office/drawing/2014/main" id="{66F6AF39-0810-108D-2D25-2D5B8D3FF809}"/>
              </a:ext>
            </a:extLst>
          </p:cNvPr>
          <p:cNvSpPr>
            <a:spLocks noGrp="1"/>
          </p:cNvSpPr>
          <p:nvPr>
            <p:ph type="title"/>
          </p:nvPr>
        </p:nvSpPr>
        <p:spPr>
          <a:xfrm>
            <a:off x="1083232" y="2420255"/>
            <a:ext cx="2253133" cy="1325563"/>
          </a:xfrm>
        </p:spPr>
        <p:txBody>
          <a:bodyPr/>
          <a:lstStyle/>
          <a:p>
            <a:r>
              <a:rPr lang="en-US"/>
              <a:t>Package 2</a:t>
            </a:r>
            <a:endParaRPr lang="en-GB"/>
          </a:p>
        </p:txBody>
      </p:sp>
      <p:sp>
        <p:nvSpPr>
          <p:cNvPr id="4" name="Slide Number Placeholder 3">
            <a:extLst>
              <a:ext uri="{FF2B5EF4-FFF2-40B4-BE49-F238E27FC236}">
                <a16:creationId xmlns:a16="http://schemas.microsoft.com/office/drawing/2014/main" id="{5E1968F9-B554-B117-934A-219DCA81A86A}"/>
              </a:ext>
            </a:extLst>
          </p:cNvPr>
          <p:cNvSpPr>
            <a:spLocks noGrp="1"/>
          </p:cNvSpPr>
          <p:nvPr>
            <p:ph type="sldNum" sz="quarter" idx="12"/>
          </p:nvPr>
        </p:nvSpPr>
        <p:spPr/>
        <p:txBody>
          <a:bodyPr/>
          <a:lstStyle/>
          <a:p>
            <a:fld id="{67CD9484-C38E-4E33-85DD-23534EA53F3D}" type="slidenum">
              <a:rPr lang="en-GB" smtClean="0"/>
              <a:pPr/>
              <a:t>17</a:t>
            </a:fld>
            <a:endParaRPr lang="en-GB"/>
          </a:p>
        </p:txBody>
      </p:sp>
      <p:sp>
        <p:nvSpPr>
          <p:cNvPr id="5" name="Title 2">
            <a:extLst>
              <a:ext uri="{FF2B5EF4-FFF2-40B4-BE49-F238E27FC236}">
                <a16:creationId xmlns:a16="http://schemas.microsoft.com/office/drawing/2014/main" id="{8F4064CB-E328-5E83-79E6-E5B9359346B9}"/>
              </a:ext>
            </a:extLst>
          </p:cNvPr>
          <p:cNvSpPr txBox="1">
            <a:spLocks/>
          </p:cNvSpPr>
          <p:nvPr/>
        </p:nvSpPr>
        <p:spPr>
          <a:xfrm>
            <a:off x="1349115" y="3008086"/>
            <a:ext cx="1987250" cy="1325563"/>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000" b="1" kern="1200">
                <a:solidFill>
                  <a:schemeClr val="bg1"/>
                </a:solidFill>
                <a:latin typeface="Century Gothic" panose="020B0502020202020204" pitchFamily="34" charset="0"/>
                <a:ea typeface="+mj-ea"/>
                <a:cs typeface="+mj-cs"/>
              </a:defRPr>
            </a:lvl1pPr>
          </a:lstStyle>
          <a:p>
            <a:r>
              <a:rPr lang="en-US" sz="2400" b="0">
                <a:latin typeface="Century Gothic"/>
              </a:rPr>
              <a:t>Mobility for all</a:t>
            </a:r>
          </a:p>
        </p:txBody>
      </p:sp>
      <p:sp>
        <p:nvSpPr>
          <p:cNvPr id="2" name="文本框 22">
            <a:extLst>
              <a:ext uri="{FF2B5EF4-FFF2-40B4-BE49-F238E27FC236}">
                <a16:creationId xmlns:a16="http://schemas.microsoft.com/office/drawing/2014/main" id="{BB661E3C-C3D3-45D7-3E6A-1695D8374E94}"/>
              </a:ext>
            </a:extLst>
          </p:cNvPr>
          <p:cNvSpPr txBox="1"/>
          <p:nvPr/>
        </p:nvSpPr>
        <p:spPr>
          <a:xfrm>
            <a:off x="5614323" y="6642556"/>
            <a:ext cx="2000700"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a:solidFill>
                  <a:schemeClr val="bg1"/>
                </a:solidFill>
                <a:latin typeface="Lato"/>
                <a:ea typeface="Lato"/>
                <a:cs typeface="Lato"/>
              </a:rPr>
              <a:t>[ROC Consultancy, 2023)</a:t>
            </a:r>
            <a:endParaRPr lang="en-US" altLang="zh-CN">
              <a:solidFill>
                <a:schemeClr val="bg1"/>
              </a:solidFill>
            </a:endParaRPr>
          </a:p>
        </p:txBody>
      </p:sp>
    </p:spTree>
    <p:extLst>
      <p:ext uri="{BB962C8B-B14F-4D97-AF65-F5344CB8AC3E}">
        <p14:creationId xmlns:p14="http://schemas.microsoft.com/office/powerpoint/2010/main" val="237223383"/>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76D77"/>
        </a:solidFill>
        <a:effectLst/>
      </p:bgPr>
    </p:bg>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89490505-C216-3A91-0C69-BD7E838A8BDD}"/>
              </a:ext>
            </a:extLst>
          </p:cNvPr>
          <p:cNvSpPr txBox="1">
            <a:spLocks/>
          </p:cNvSpPr>
          <p:nvPr/>
        </p:nvSpPr>
        <p:spPr>
          <a:xfrm>
            <a:off x="3187802" y="5359082"/>
            <a:ext cx="1115472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en-US" sz="12000" b="1">
                <a:solidFill>
                  <a:schemeClr val="accent6">
                    <a:lumMod val="50000"/>
                    <a:alpha val="50000"/>
                  </a:schemeClr>
                </a:solidFill>
              </a:rPr>
              <a:t>PACKAGE 2</a:t>
            </a:r>
            <a:endParaRPr lang="en-GB" sz="12000" b="1">
              <a:solidFill>
                <a:schemeClr val="accent6">
                  <a:lumMod val="50000"/>
                  <a:alpha val="50000"/>
                </a:schemeClr>
              </a:solidFill>
            </a:endParaRPr>
          </a:p>
        </p:txBody>
      </p:sp>
      <p:sp>
        <p:nvSpPr>
          <p:cNvPr id="2" name="Slide Number Placeholder 1">
            <a:extLst>
              <a:ext uri="{FF2B5EF4-FFF2-40B4-BE49-F238E27FC236}">
                <a16:creationId xmlns:a16="http://schemas.microsoft.com/office/drawing/2014/main" id="{05D73785-4959-CA80-A26C-8EFB48BA41ED}"/>
              </a:ext>
            </a:extLst>
          </p:cNvPr>
          <p:cNvSpPr>
            <a:spLocks noGrp="1"/>
          </p:cNvSpPr>
          <p:nvPr>
            <p:ph type="sldNum" sz="quarter" idx="12"/>
          </p:nvPr>
        </p:nvSpPr>
        <p:spPr/>
        <p:txBody>
          <a:bodyPr/>
          <a:lstStyle/>
          <a:p>
            <a:fld id="{67CD9484-C38E-4E33-85DD-23534EA53F3D}" type="slidenum">
              <a:rPr lang="en-GB" smtClean="0">
                <a:solidFill>
                  <a:schemeClr val="bg1"/>
                </a:solidFill>
              </a:rPr>
              <a:t>18</a:t>
            </a:fld>
            <a:endParaRPr lang="en-GB">
              <a:solidFill>
                <a:schemeClr val="bg1"/>
              </a:solidFill>
            </a:endParaRPr>
          </a:p>
        </p:txBody>
      </p:sp>
      <p:grpSp>
        <p:nvGrpSpPr>
          <p:cNvPr id="10" name="Group 9">
            <a:extLst>
              <a:ext uri="{FF2B5EF4-FFF2-40B4-BE49-F238E27FC236}">
                <a16:creationId xmlns:a16="http://schemas.microsoft.com/office/drawing/2014/main" id="{2C17B86D-8BC1-E34F-3294-D8D01CB40A02}"/>
              </a:ext>
            </a:extLst>
          </p:cNvPr>
          <p:cNvGrpSpPr/>
          <p:nvPr/>
        </p:nvGrpSpPr>
        <p:grpSpPr>
          <a:xfrm>
            <a:off x="320615" y="458527"/>
            <a:ext cx="8636188" cy="4759818"/>
            <a:chOff x="1729913" y="943752"/>
            <a:chExt cx="8636188" cy="4759818"/>
          </a:xfrm>
        </p:grpSpPr>
        <p:grpSp>
          <p:nvGrpSpPr>
            <p:cNvPr id="3" name="Group 2">
              <a:extLst>
                <a:ext uri="{FF2B5EF4-FFF2-40B4-BE49-F238E27FC236}">
                  <a16:creationId xmlns:a16="http://schemas.microsoft.com/office/drawing/2014/main" id="{7615BDD3-E172-72D9-8B94-6A7E1363313B}"/>
                </a:ext>
              </a:extLst>
            </p:cNvPr>
            <p:cNvGrpSpPr>
              <a:grpSpLocks noChangeAspect="1"/>
            </p:cNvGrpSpPr>
            <p:nvPr/>
          </p:nvGrpSpPr>
          <p:grpSpPr>
            <a:xfrm>
              <a:off x="1729913" y="943752"/>
              <a:ext cx="8636188" cy="4759818"/>
              <a:chOff x="-251117" y="0"/>
              <a:chExt cx="12443118" cy="6858000"/>
            </a:xfrm>
          </p:grpSpPr>
          <p:pic>
            <p:nvPicPr>
              <p:cNvPr id="4" name="Picture 3">
                <a:extLst>
                  <a:ext uri="{FF2B5EF4-FFF2-40B4-BE49-F238E27FC236}">
                    <a16:creationId xmlns:a16="http://schemas.microsoft.com/office/drawing/2014/main" id="{0CC296AE-90DA-F7F4-4AAB-90713A569057}"/>
                  </a:ext>
                </a:extLst>
              </p:cNvPr>
              <p:cNvPicPr>
                <a:picLocks noChangeAspect="1"/>
              </p:cNvPicPr>
              <p:nvPr/>
            </p:nvPicPr>
            <p:blipFill rotWithShape="1">
              <a:blip r:embed="rId4"/>
              <a:srcRect l="12408" r="12408"/>
              <a:stretch/>
            </p:blipFill>
            <p:spPr>
              <a:xfrm>
                <a:off x="1" y="0"/>
                <a:ext cx="12192000" cy="6858000"/>
              </a:xfrm>
              <a:prstGeom prst="rect">
                <a:avLst/>
              </a:prstGeom>
            </p:spPr>
          </p:pic>
          <p:sp>
            <p:nvSpPr>
              <p:cNvPr id="5" name="Rectangle 4">
                <a:extLst>
                  <a:ext uri="{FF2B5EF4-FFF2-40B4-BE49-F238E27FC236}">
                    <a16:creationId xmlns:a16="http://schemas.microsoft.com/office/drawing/2014/main" id="{BCC63562-1ADC-9892-08E5-4128E01290EF}"/>
                  </a:ext>
                </a:extLst>
              </p:cNvPr>
              <p:cNvSpPr/>
              <p:nvPr/>
            </p:nvSpPr>
            <p:spPr>
              <a:xfrm>
                <a:off x="0" y="0"/>
                <a:ext cx="1896669" cy="4292185"/>
              </a:xfrm>
              <a:prstGeom prst="rect">
                <a:avLst/>
              </a:prstGeom>
              <a:solidFill>
                <a:srgbClr val="EBD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13">
                <a:extLst>
                  <a:ext uri="{FF2B5EF4-FFF2-40B4-BE49-F238E27FC236}">
                    <a16:creationId xmlns:a16="http://schemas.microsoft.com/office/drawing/2014/main" id="{7A939A7A-6F68-495F-B3FC-7459A5D9519E}"/>
                  </a:ext>
                </a:extLst>
              </p:cNvPr>
              <p:cNvSpPr/>
              <p:nvPr/>
            </p:nvSpPr>
            <p:spPr>
              <a:xfrm rot="749718">
                <a:off x="-251117" y="3245523"/>
                <a:ext cx="2151666" cy="2055379"/>
              </a:xfrm>
              <a:custGeom>
                <a:avLst/>
                <a:gdLst>
                  <a:gd name="connsiteX0" fmla="*/ 0 w 2206633"/>
                  <a:gd name="connsiteY0" fmla="*/ 0 h 1961147"/>
                  <a:gd name="connsiteX1" fmla="*/ 2206633 w 2206633"/>
                  <a:gd name="connsiteY1" fmla="*/ 0 h 1961147"/>
                  <a:gd name="connsiteX2" fmla="*/ 2206633 w 2206633"/>
                  <a:gd name="connsiteY2" fmla="*/ 1961147 h 1961147"/>
                  <a:gd name="connsiteX3" fmla="*/ 0 w 2206633"/>
                  <a:gd name="connsiteY3" fmla="*/ 1961147 h 1961147"/>
                  <a:gd name="connsiteX4" fmla="*/ 0 w 2206633"/>
                  <a:gd name="connsiteY4" fmla="*/ 0 h 1961147"/>
                  <a:gd name="connsiteX0" fmla="*/ 0 w 2206633"/>
                  <a:gd name="connsiteY0" fmla="*/ 0 h 1961147"/>
                  <a:gd name="connsiteX1" fmla="*/ 2206633 w 2206633"/>
                  <a:gd name="connsiteY1" fmla="*/ 0 h 1961147"/>
                  <a:gd name="connsiteX2" fmla="*/ 2175396 w 2206633"/>
                  <a:gd name="connsiteY2" fmla="*/ 1820187 h 1961147"/>
                  <a:gd name="connsiteX3" fmla="*/ 0 w 2206633"/>
                  <a:gd name="connsiteY3" fmla="*/ 1961147 h 1961147"/>
                  <a:gd name="connsiteX4" fmla="*/ 0 w 2206633"/>
                  <a:gd name="connsiteY4" fmla="*/ 0 h 1961147"/>
                  <a:gd name="connsiteX0" fmla="*/ 0 w 2206633"/>
                  <a:gd name="connsiteY0" fmla="*/ 0 h 1961147"/>
                  <a:gd name="connsiteX1" fmla="*/ 2206633 w 2206633"/>
                  <a:gd name="connsiteY1" fmla="*/ 0 h 1961147"/>
                  <a:gd name="connsiteX2" fmla="*/ 2175396 w 2206633"/>
                  <a:gd name="connsiteY2" fmla="*/ 1820187 h 1961147"/>
                  <a:gd name="connsiteX3" fmla="*/ 0 w 2206633"/>
                  <a:gd name="connsiteY3" fmla="*/ 1961147 h 1961147"/>
                  <a:gd name="connsiteX4" fmla="*/ 0 w 2206633"/>
                  <a:gd name="connsiteY4" fmla="*/ 0 h 1961147"/>
                  <a:gd name="connsiteX0" fmla="*/ 122803 w 2329436"/>
                  <a:gd name="connsiteY0" fmla="*/ 0 h 2185537"/>
                  <a:gd name="connsiteX1" fmla="*/ 2329436 w 2329436"/>
                  <a:gd name="connsiteY1" fmla="*/ 0 h 2185537"/>
                  <a:gd name="connsiteX2" fmla="*/ 2298199 w 2329436"/>
                  <a:gd name="connsiteY2" fmla="*/ 1820187 h 2185537"/>
                  <a:gd name="connsiteX3" fmla="*/ 0 w 2329436"/>
                  <a:gd name="connsiteY3" fmla="*/ 2185537 h 2185537"/>
                  <a:gd name="connsiteX4" fmla="*/ 122803 w 2329436"/>
                  <a:gd name="connsiteY4" fmla="*/ 0 h 2185537"/>
                  <a:gd name="connsiteX0" fmla="*/ 0 w 2206633"/>
                  <a:gd name="connsiteY0" fmla="*/ 0 h 2055380"/>
                  <a:gd name="connsiteX1" fmla="*/ 2206633 w 2206633"/>
                  <a:gd name="connsiteY1" fmla="*/ 0 h 2055380"/>
                  <a:gd name="connsiteX2" fmla="*/ 2175396 w 2206633"/>
                  <a:gd name="connsiteY2" fmla="*/ 1820187 h 2055380"/>
                  <a:gd name="connsiteX3" fmla="*/ 464526 w 2206633"/>
                  <a:gd name="connsiteY3" fmla="*/ 2055380 h 2055380"/>
                  <a:gd name="connsiteX4" fmla="*/ 0 w 2206633"/>
                  <a:gd name="connsiteY4" fmla="*/ 0 h 205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633" h="2055380">
                    <a:moveTo>
                      <a:pt x="0" y="0"/>
                    </a:moveTo>
                    <a:lnTo>
                      <a:pt x="2206633" y="0"/>
                    </a:lnTo>
                    <a:lnTo>
                      <a:pt x="2175396" y="1820187"/>
                    </a:lnTo>
                    <a:lnTo>
                      <a:pt x="464526" y="2055380"/>
                    </a:lnTo>
                    <a:lnTo>
                      <a:pt x="0" y="0"/>
                    </a:lnTo>
                    <a:close/>
                  </a:path>
                </a:pathLst>
              </a:custGeom>
              <a:solidFill>
                <a:srgbClr val="8EC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12CF137-9323-38DE-4232-623F5145D72E}"/>
                  </a:ext>
                </a:extLst>
              </p:cNvPr>
              <p:cNvSpPr/>
              <p:nvPr/>
            </p:nvSpPr>
            <p:spPr>
              <a:xfrm rot="557686">
                <a:off x="-61917" y="2729449"/>
                <a:ext cx="2154043" cy="22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33812DE-526C-0709-5CB1-E1F16456FE92}"/>
                  </a:ext>
                </a:extLst>
              </p:cNvPr>
              <p:cNvPicPr>
                <a:picLocks noChangeAspect="1"/>
              </p:cNvPicPr>
              <p:nvPr/>
            </p:nvPicPr>
            <p:blipFill rotWithShape="1">
              <a:blip r:embed="rId4"/>
              <a:srcRect l="1431" t="31947" r="77992" b="30506"/>
              <a:stretch/>
            </p:blipFill>
            <p:spPr>
              <a:xfrm>
                <a:off x="527309" y="450174"/>
                <a:ext cx="3336746" cy="2575031"/>
              </a:xfrm>
              <a:prstGeom prst="rect">
                <a:avLst/>
              </a:prstGeom>
              <a:ln>
                <a:solidFill>
                  <a:schemeClr val="tx1"/>
                </a:solidFill>
              </a:ln>
            </p:spPr>
          </p:pic>
        </p:grpSp>
        <p:sp>
          <p:nvSpPr>
            <p:cNvPr id="9" name="Rectangle 8">
              <a:extLst>
                <a:ext uri="{FF2B5EF4-FFF2-40B4-BE49-F238E27FC236}">
                  <a16:creationId xmlns:a16="http://schemas.microsoft.com/office/drawing/2014/main" id="{5BE80E19-D90C-B01B-622A-DD3C7D38E02B}"/>
                </a:ext>
              </a:extLst>
            </p:cNvPr>
            <p:cNvSpPr/>
            <p:nvPr/>
          </p:nvSpPr>
          <p:spPr>
            <a:xfrm>
              <a:off x="1904202" y="943752"/>
              <a:ext cx="8461899" cy="475981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10">
            <a:extLst>
              <a:ext uri="{FF2B5EF4-FFF2-40B4-BE49-F238E27FC236}">
                <a16:creationId xmlns:a16="http://schemas.microsoft.com/office/drawing/2014/main" id="{7C28B1D4-D939-6D5E-62ED-A1DFE4219F60}"/>
              </a:ext>
            </a:extLst>
          </p:cNvPr>
          <p:cNvSpPr/>
          <p:nvPr/>
        </p:nvSpPr>
        <p:spPr>
          <a:xfrm>
            <a:off x="8214104" y="3980470"/>
            <a:ext cx="3595846" cy="2168296"/>
          </a:xfrm>
          <a:prstGeom prst="rect">
            <a:avLst/>
          </a:prstGeom>
          <a:solidFill>
            <a:schemeClr val="accent6">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b="1">
                <a:solidFill>
                  <a:schemeClr val="bg1"/>
                </a:solidFill>
                <a:latin typeface="Century Gothic"/>
              </a:rPr>
              <a:t>Signalised Crossing</a:t>
            </a:r>
          </a:p>
          <a:p>
            <a:pPr algn="ctr"/>
            <a:r>
              <a:rPr lang="en-GB" sz="1600">
                <a:solidFill>
                  <a:schemeClr val="bg1"/>
                </a:solidFill>
                <a:latin typeface="Century Gothic"/>
              </a:rPr>
              <a:t>Priority phasing for pedestrians</a:t>
            </a:r>
          </a:p>
          <a:p>
            <a:pPr algn="ctr"/>
            <a:r>
              <a:rPr lang="en-GB" sz="1600">
                <a:solidFill>
                  <a:schemeClr val="bg1"/>
                </a:solidFill>
                <a:latin typeface="Century Gothic"/>
              </a:rPr>
              <a:t>Audible information</a:t>
            </a:r>
          </a:p>
          <a:p>
            <a:pPr algn="ctr"/>
            <a:r>
              <a:rPr lang="en-GB" sz="1600">
                <a:solidFill>
                  <a:schemeClr val="bg1"/>
                </a:solidFill>
                <a:latin typeface="Century Gothic"/>
              </a:rPr>
              <a:t>Wide pedestrian island</a:t>
            </a:r>
          </a:p>
          <a:p>
            <a:pPr algn="ctr"/>
            <a:r>
              <a:rPr lang="en-GB" sz="1600">
                <a:solidFill>
                  <a:schemeClr val="bg1"/>
                </a:solidFill>
                <a:latin typeface="Century Gothic"/>
              </a:rPr>
              <a:t>Raised Toucan crossing</a:t>
            </a:r>
          </a:p>
          <a:p>
            <a:pPr algn="ctr"/>
            <a:r>
              <a:rPr lang="en-GB" sz="1600">
                <a:solidFill>
                  <a:schemeClr val="bg1"/>
                </a:solidFill>
                <a:latin typeface="Century Gothic"/>
              </a:rPr>
              <a:t>Conveniently aligned with Lido and Hilsea Lines</a:t>
            </a:r>
          </a:p>
        </p:txBody>
      </p:sp>
      <p:sp>
        <p:nvSpPr>
          <p:cNvPr id="12" name="Rectangle 11">
            <a:extLst>
              <a:ext uri="{FF2B5EF4-FFF2-40B4-BE49-F238E27FC236}">
                <a16:creationId xmlns:a16="http://schemas.microsoft.com/office/drawing/2014/main" id="{E415555A-E6FA-2BEA-D066-4539D48D939F}"/>
              </a:ext>
            </a:extLst>
          </p:cNvPr>
          <p:cNvSpPr/>
          <p:nvPr/>
        </p:nvSpPr>
        <p:spPr>
          <a:xfrm>
            <a:off x="8214103" y="2228135"/>
            <a:ext cx="3595846" cy="1614338"/>
          </a:xfrm>
          <a:prstGeom prst="rect">
            <a:avLst/>
          </a:prstGeom>
          <a:solidFill>
            <a:schemeClr val="accent6">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latin typeface="Century Gothic" panose="020B0502020202020204" pitchFamily="34" charset="0"/>
              </a:rPr>
              <a:t>Interchange:</a:t>
            </a:r>
          </a:p>
          <a:p>
            <a:pPr algn="ctr"/>
            <a:r>
              <a:rPr lang="en-GB" sz="1600">
                <a:solidFill>
                  <a:schemeClr val="bg1"/>
                </a:solidFill>
                <a:latin typeface="Century Gothic" panose="020B0502020202020204" pitchFamily="34" charset="0"/>
              </a:rPr>
              <a:t>Two parallel bus stops with overtake lanes</a:t>
            </a:r>
          </a:p>
          <a:p>
            <a:pPr algn="ctr"/>
            <a:r>
              <a:rPr lang="en-GB" sz="1600">
                <a:solidFill>
                  <a:schemeClr val="bg1"/>
                </a:solidFill>
                <a:latin typeface="Century Gothic" panose="020B0502020202020204" pitchFamily="34" charset="0"/>
              </a:rPr>
              <a:t>1000m2 Shelter Area </a:t>
            </a:r>
          </a:p>
          <a:p>
            <a:pPr algn="ctr"/>
            <a:r>
              <a:rPr lang="en-GB" sz="1600">
                <a:solidFill>
                  <a:schemeClr val="bg1"/>
                </a:solidFill>
                <a:latin typeface="Century Gothic" panose="020B0502020202020204" pitchFamily="34" charset="0"/>
              </a:rPr>
              <a:t>370m2 Facilities Area </a:t>
            </a:r>
            <a:r>
              <a:rPr lang="en-GB" sz="1600">
                <a:solidFill>
                  <a:schemeClr val="bg1"/>
                </a:solidFill>
                <a:latin typeface="Century Gothic"/>
              </a:rPr>
              <a:t>(Tourist info desk, Toilets, Café, RTPI)</a:t>
            </a:r>
            <a:endParaRPr lang="en-GB" sz="1600">
              <a:solidFill>
                <a:schemeClr val="bg1"/>
              </a:solidFill>
              <a:latin typeface="Century Gothic" panose="020B0502020202020204" pitchFamily="34" charset="0"/>
            </a:endParaRPr>
          </a:p>
        </p:txBody>
      </p:sp>
      <p:sp>
        <p:nvSpPr>
          <p:cNvPr id="13" name="Rectangle 12">
            <a:extLst>
              <a:ext uri="{FF2B5EF4-FFF2-40B4-BE49-F238E27FC236}">
                <a16:creationId xmlns:a16="http://schemas.microsoft.com/office/drawing/2014/main" id="{105D91EC-C7DC-3E16-608A-D88286174456}"/>
              </a:ext>
            </a:extLst>
          </p:cNvPr>
          <p:cNvSpPr/>
          <p:nvPr/>
        </p:nvSpPr>
        <p:spPr>
          <a:xfrm>
            <a:off x="8214103" y="300189"/>
            <a:ext cx="3595846" cy="1787209"/>
          </a:xfrm>
          <a:prstGeom prst="rect">
            <a:avLst/>
          </a:prstGeom>
          <a:solidFill>
            <a:schemeClr val="accent6">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a:solidFill>
                  <a:schemeClr val="bg1"/>
                </a:solidFill>
                <a:latin typeface="Century Gothic"/>
              </a:rPr>
              <a:t>Roadway reduced to 2 lanes per direction</a:t>
            </a:r>
            <a:endParaRPr lang="en-US">
              <a:solidFill>
                <a:schemeClr val="bg1"/>
              </a:solidFill>
            </a:endParaRPr>
          </a:p>
          <a:p>
            <a:pPr algn="ctr"/>
            <a:r>
              <a:rPr lang="en-GB" sz="1600">
                <a:solidFill>
                  <a:schemeClr val="bg1"/>
                </a:solidFill>
                <a:latin typeface="Century Gothic"/>
              </a:rPr>
              <a:t>Widened footways</a:t>
            </a:r>
            <a:endParaRPr lang="en-US">
              <a:solidFill>
                <a:schemeClr val="bg1"/>
              </a:solidFill>
              <a:latin typeface="Century Gothic"/>
            </a:endParaRPr>
          </a:p>
          <a:p>
            <a:pPr algn="ctr"/>
            <a:r>
              <a:rPr lang="en-GB" sz="1600">
                <a:solidFill>
                  <a:schemeClr val="bg1"/>
                </a:solidFill>
                <a:latin typeface="Century Gothic"/>
              </a:rPr>
              <a:t>Widen the median and add trees</a:t>
            </a:r>
            <a:endParaRPr lang="en-GB">
              <a:solidFill>
                <a:schemeClr val="bg1"/>
              </a:solidFill>
              <a:latin typeface="Century Gothic"/>
            </a:endParaRPr>
          </a:p>
          <a:p>
            <a:pPr algn="ctr"/>
            <a:r>
              <a:rPr lang="en-GB" sz="1600">
                <a:solidFill>
                  <a:schemeClr val="bg1"/>
                </a:solidFill>
                <a:latin typeface="Century Gothic"/>
              </a:rPr>
              <a:t>Provision of cycle lanes and cycle Parking</a:t>
            </a:r>
          </a:p>
        </p:txBody>
      </p:sp>
      <p:sp>
        <p:nvSpPr>
          <p:cNvPr id="15" name="文本框 22">
            <a:extLst>
              <a:ext uri="{FF2B5EF4-FFF2-40B4-BE49-F238E27FC236}">
                <a16:creationId xmlns:a16="http://schemas.microsoft.com/office/drawing/2014/main" id="{320735EC-B3A4-8512-1EE4-80510C28FE25}"/>
              </a:ext>
            </a:extLst>
          </p:cNvPr>
          <p:cNvSpPr txBox="1"/>
          <p:nvPr/>
        </p:nvSpPr>
        <p:spPr>
          <a:xfrm>
            <a:off x="2201921" y="5261891"/>
            <a:ext cx="5974576"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800">
                <a:solidFill>
                  <a:schemeClr val="bg1">
                    <a:lumMod val="65000"/>
                  </a:schemeClr>
                </a:solidFill>
                <a:latin typeface="Lato"/>
                <a:ea typeface="Lato"/>
                <a:cs typeface="Lato"/>
              </a:rPr>
              <a:t>Drawing created by Jana El Hajj</a:t>
            </a:r>
            <a:endParaRPr lang="en-US" altLang="zh-CN"/>
          </a:p>
        </p:txBody>
      </p:sp>
    </p:spTree>
    <p:extLst>
      <p:ext uri="{BB962C8B-B14F-4D97-AF65-F5344CB8AC3E}">
        <p14:creationId xmlns:p14="http://schemas.microsoft.com/office/powerpoint/2010/main" val="2529714677"/>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5D74657-1691-DBB5-6F1F-84327A0929CA}"/>
              </a:ext>
            </a:extLst>
          </p:cNvPr>
          <p:cNvPicPr>
            <a:picLocks noChangeAspect="1"/>
          </p:cNvPicPr>
          <p:nvPr/>
        </p:nvPicPr>
        <p:blipFill rotWithShape="1">
          <a:blip r:embed="rId3"/>
          <a:srcRect l="14254" r="2955"/>
          <a:stretch/>
        </p:blipFill>
        <p:spPr>
          <a:xfrm>
            <a:off x="0" y="1505214"/>
            <a:ext cx="12192000" cy="5352786"/>
          </a:xfrm>
          <a:prstGeom prst="rect">
            <a:avLst/>
          </a:prstGeom>
        </p:spPr>
      </p:pic>
      <p:sp>
        <p:nvSpPr>
          <p:cNvPr id="2" name="Slide Number Placeholder 1">
            <a:extLst>
              <a:ext uri="{FF2B5EF4-FFF2-40B4-BE49-F238E27FC236}">
                <a16:creationId xmlns:a16="http://schemas.microsoft.com/office/drawing/2014/main" id="{F3D0EE82-9AF7-32AF-F535-092F0AAD0528}"/>
              </a:ext>
            </a:extLst>
          </p:cNvPr>
          <p:cNvSpPr>
            <a:spLocks noGrp="1"/>
          </p:cNvSpPr>
          <p:nvPr>
            <p:ph type="sldNum" sz="quarter" idx="12"/>
          </p:nvPr>
        </p:nvSpPr>
        <p:spPr>
          <a:xfrm>
            <a:off x="594935" y="5657216"/>
            <a:ext cx="2743200" cy="1017904"/>
          </a:xfrm>
        </p:spPr>
        <p:txBody>
          <a:bodyPr/>
          <a:lstStyle/>
          <a:p>
            <a:fld id="{67CD9484-C38E-4E33-85DD-23534EA53F3D}" type="slidenum">
              <a:rPr lang="en-GB" smtClean="0"/>
              <a:t>19</a:t>
            </a:fld>
            <a:endParaRPr lang="en-GB"/>
          </a:p>
        </p:txBody>
      </p:sp>
      <p:grpSp>
        <p:nvGrpSpPr>
          <p:cNvPr id="3" name="Group 2">
            <a:extLst>
              <a:ext uri="{FF2B5EF4-FFF2-40B4-BE49-F238E27FC236}">
                <a16:creationId xmlns:a16="http://schemas.microsoft.com/office/drawing/2014/main" id="{B621B27A-FB47-EB2D-4B48-C73C0FEE44E1}"/>
              </a:ext>
            </a:extLst>
          </p:cNvPr>
          <p:cNvGrpSpPr/>
          <p:nvPr/>
        </p:nvGrpSpPr>
        <p:grpSpPr>
          <a:xfrm>
            <a:off x="1284557" y="183787"/>
            <a:ext cx="2504235" cy="3290025"/>
            <a:chOff x="923086" y="1337355"/>
            <a:chExt cx="2504235" cy="3290025"/>
          </a:xfrm>
        </p:grpSpPr>
        <p:cxnSp>
          <p:nvCxnSpPr>
            <p:cNvPr id="5" name="Straight Connector 4">
              <a:extLst>
                <a:ext uri="{FF2B5EF4-FFF2-40B4-BE49-F238E27FC236}">
                  <a16:creationId xmlns:a16="http://schemas.microsoft.com/office/drawing/2014/main" id="{7A1C622A-DA67-AC62-BD53-4A044F2C329F}"/>
                </a:ext>
              </a:extLst>
            </p:cNvPr>
            <p:cNvCxnSpPr>
              <a:cxnSpLocks/>
              <a:endCxn id="7" idx="0"/>
            </p:cNvCxnSpPr>
            <p:nvPr/>
          </p:nvCxnSpPr>
          <p:spPr>
            <a:xfrm>
              <a:off x="2348492" y="2541971"/>
              <a:ext cx="434675" cy="1833409"/>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F51B9C54-2DA1-C2AD-9E40-C2E7CEF3F455}"/>
                </a:ext>
              </a:extLst>
            </p:cNvPr>
            <p:cNvSpPr/>
            <p:nvPr/>
          </p:nvSpPr>
          <p:spPr>
            <a:xfrm>
              <a:off x="923086" y="1337355"/>
              <a:ext cx="2504235" cy="2409232"/>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677BD6FA-2715-B61B-4E20-A95B0561F4B9}"/>
                </a:ext>
              </a:extLst>
            </p:cNvPr>
            <p:cNvSpPr/>
            <p:nvPr/>
          </p:nvSpPr>
          <p:spPr>
            <a:xfrm>
              <a:off x="2657167" y="4375380"/>
              <a:ext cx="252000" cy="252000"/>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1CB35D6A-7D0B-666B-27CB-13F4322C366D}"/>
              </a:ext>
            </a:extLst>
          </p:cNvPr>
          <p:cNvGrpSpPr/>
          <p:nvPr/>
        </p:nvGrpSpPr>
        <p:grpSpPr>
          <a:xfrm>
            <a:off x="6357418" y="291911"/>
            <a:ext cx="2657917" cy="3928535"/>
            <a:chOff x="268835" y="681260"/>
            <a:chExt cx="2657917" cy="3928535"/>
          </a:xfrm>
        </p:grpSpPr>
        <p:cxnSp>
          <p:nvCxnSpPr>
            <p:cNvPr id="11" name="Straight Connector 10">
              <a:extLst>
                <a:ext uri="{FF2B5EF4-FFF2-40B4-BE49-F238E27FC236}">
                  <a16:creationId xmlns:a16="http://schemas.microsoft.com/office/drawing/2014/main" id="{96C8ACE0-3BC8-D70E-26DD-20A4A35A1693}"/>
                </a:ext>
              </a:extLst>
            </p:cNvPr>
            <p:cNvCxnSpPr>
              <a:cxnSpLocks/>
              <a:endCxn id="13" idx="0"/>
            </p:cNvCxnSpPr>
            <p:nvPr/>
          </p:nvCxnSpPr>
          <p:spPr>
            <a:xfrm>
              <a:off x="1885083" y="2200564"/>
              <a:ext cx="915669" cy="215723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64BB6C9-0271-8550-C97D-A1D3060D2678}"/>
                </a:ext>
              </a:extLst>
            </p:cNvPr>
            <p:cNvSpPr/>
            <p:nvPr/>
          </p:nvSpPr>
          <p:spPr>
            <a:xfrm>
              <a:off x="268835" y="681260"/>
              <a:ext cx="2504235" cy="2409232"/>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9CBF1F2-731B-7B3F-18C4-B44CDB21D9F4}"/>
                </a:ext>
              </a:extLst>
            </p:cNvPr>
            <p:cNvSpPr/>
            <p:nvPr/>
          </p:nvSpPr>
          <p:spPr>
            <a:xfrm>
              <a:off x="2674752" y="4357795"/>
              <a:ext cx="252000" cy="252000"/>
            </a:xfrm>
            <a:prstGeom prst="ellipse">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69E2E9C0-6EAC-40D3-4823-8B6A8C6B9A0F}"/>
              </a:ext>
            </a:extLst>
          </p:cNvPr>
          <p:cNvGrpSpPr/>
          <p:nvPr/>
        </p:nvGrpSpPr>
        <p:grpSpPr>
          <a:xfrm>
            <a:off x="2536674" y="-3916773"/>
            <a:ext cx="2504235" cy="3290025"/>
            <a:chOff x="923086" y="1337355"/>
            <a:chExt cx="2504235" cy="3290025"/>
          </a:xfrm>
        </p:grpSpPr>
        <p:cxnSp>
          <p:nvCxnSpPr>
            <p:cNvPr id="15" name="Straight Connector 14">
              <a:extLst>
                <a:ext uri="{FF2B5EF4-FFF2-40B4-BE49-F238E27FC236}">
                  <a16:creationId xmlns:a16="http://schemas.microsoft.com/office/drawing/2014/main" id="{FD58A2BF-013A-8332-A79F-6E97567D825D}"/>
                </a:ext>
              </a:extLst>
            </p:cNvPr>
            <p:cNvCxnSpPr>
              <a:cxnSpLocks/>
              <a:endCxn id="17" idx="0"/>
            </p:cNvCxnSpPr>
            <p:nvPr/>
          </p:nvCxnSpPr>
          <p:spPr>
            <a:xfrm>
              <a:off x="2348492" y="2541971"/>
              <a:ext cx="434675" cy="1833409"/>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3971AD2-6D37-8F0A-2301-2D3EC6FDDA10}"/>
                </a:ext>
              </a:extLst>
            </p:cNvPr>
            <p:cNvSpPr/>
            <p:nvPr/>
          </p:nvSpPr>
          <p:spPr>
            <a:xfrm>
              <a:off x="923086" y="1337355"/>
              <a:ext cx="2504235" cy="2409232"/>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0DE1EF44-AC3C-3B81-0359-752FA7BC66B9}"/>
                </a:ext>
              </a:extLst>
            </p:cNvPr>
            <p:cNvSpPr/>
            <p:nvPr/>
          </p:nvSpPr>
          <p:spPr>
            <a:xfrm>
              <a:off x="2657167" y="4375380"/>
              <a:ext cx="252000" cy="252000"/>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885D80E4-D33C-C738-731D-430B0BAEF190}"/>
              </a:ext>
            </a:extLst>
          </p:cNvPr>
          <p:cNvGrpSpPr/>
          <p:nvPr/>
        </p:nvGrpSpPr>
        <p:grpSpPr>
          <a:xfrm>
            <a:off x="9308013" y="409970"/>
            <a:ext cx="2504235" cy="3271030"/>
            <a:chOff x="923086" y="1337355"/>
            <a:chExt cx="2504235" cy="3271030"/>
          </a:xfrm>
        </p:grpSpPr>
        <p:cxnSp>
          <p:nvCxnSpPr>
            <p:cNvPr id="19" name="Straight Connector 18">
              <a:extLst>
                <a:ext uri="{FF2B5EF4-FFF2-40B4-BE49-F238E27FC236}">
                  <a16:creationId xmlns:a16="http://schemas.microsoft.com/office/drawing/2014/main" id="{C8119037-A78E-0C44-2598-20FF48DB08B1}"/>
                </a:ext>
              </a:extLst>
            </p:cNvPr>
            <p:cNvCxnSpPr>
              <a:cxnSpLocks/>
            </p:cNvCxnSpPr>
            <p:nvPr/>
          </p:nvCxnSpPr>
          <p:spPr>
            <a:xfrm flipH="1">
              <a:off x="1462458" y="2572267"/>
              <a:ext cx="1009301" cy="178411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7EAF92AE-F053-20B9-F65B-ED98CC917D57}"/>
                </a:ext>
              </a:extLst>
            </p:cNvPr>
            <p:cNvSpPr/>
            <p:nvPr/>
          </p:nvSpPr>
          <p:spPr>
            <a:xfrm>
              <a:off x="923086" y="1337355"/>
              <a:ext cx="2504235" cy="2409232"/>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EF147FA6-36A3-F49F-0F45-4350A28B9405}"/>
                </a:ext>
              </a:extLst>
            </p:cNvPr>
            <p:cNvSpPr/>
            <p:nvPr/>
          </p:nvSpPr>
          <p:spPr>
            <a:xfrm>
              <a:off x="1245628" y="4356385"/>
              <a:ext cx="252000" cy="252000"/>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461DC3D6-131B-6EAF-2F69-728C8D36F6E8}"/>
              </a:ext>
            </a:extLst>
          </p:cNvPr>
          <p:cNvGrpSpPr/>
          <p:nvPr/>
        </p:nvGrpSpPr>
        <p:grpSpPr>
          <a:xfrm>
            <a:off x="4547622" y="742584"/>
            <a:ext cx="4188031" cy="3351862"/>
            <a:chOff x="810110" y="930519"/>
            <a:chExt cx="4188031" cy="3351862"/>
          </a:xfrm>
        </p:grpSpPr>
        <p:cxnSp>
          <p:nvCxnSpPr>
            <p:cNvPr id="8" name="Straight Connector 7">
              <a:extLst>
                <a:ext uri="{FF2B5EF4-FFF2-40B4-BE49-F238E27FC236}">
                  <a16:creationId xmlns:a16="http://schemas.microsoft.com/office/drawing/2014/main" id="{271E7A22-4867-CA3E-D653-6AEF61846824}"/>
                </a:ext>
              </a:extLst>
            </p:cNvPr>
            <p:cNvCxnSpPr>
              <a:cxnSpLocks/>
            </p:cNvCxnSpPr>
            <p:nvPr/>
          </p:nvCxnSpPr>
          <p:spPr>
            <a:xfrm>
              <a:off x="1885083" y="2200564"/>
              <a:ext cx="3113058" cy="2081817"/>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39848613-8F3E-B69B-3921-AD5EDBF38789}"/>
                </a:ext>
              </a:extLst>
            </p:cNvPr>
            <p:cNvSpPr>
              <a:spLocks noChangeAspect="1"/>
            </p:cNvSpPr>
            <p:nvPr/>
          </p:nvSpPr>
          <p:spPr>
            <a:xfrm>
              <a:off x="810110" y="930519"/>
              <a:ext cx="2182491" cy="2099694"/>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 name="TextBox 24">
            <a:extLst>
              <a:ext uri="{FF2B5EF4-FFF2-40B4-BE49-F238E27FC236}">
                <a16:creationId xmlns:a16="http://schemas.microsoft.com/office/drawing/2014/main" id="{4C7C0E0E-5EB0-F015-BEED-322F1AE37786}"/>
              </a:ext>
            </a:extLst>
          </p:cNvPr>
          <p:cNvSpPr txBox="1"/>
          <p:nvPr/>
        </p:nvSpPr>
        <p:spPr>
          <a:xfrm>
            <a:off x="3425144" y="6616131"/>
            <a:ext cx="876323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00">
                <a:solidFill>
                  <a:schemeClr val="bg2">
                    <a:lumMod val="75000"/>
                  </a:schemeClr>
                </a:solidFill>
                <a:latin typeface="Century Gothic" panose="020B0502020202020204" pitchFamily="34" charset="0"/>
              </a:rPr>
              <a:t>(ROC Consulting, 2023; Rosehill Highways, no date; Google Maps, 2023; Mills </a:t>
            </a:r>
            <a:r>
              <a:rPr lang="en-US" sz="1000" i="1">
                <a:solidFill>
                  <a:schemeClr val="bg2">
                    <a:lumMod val="75000"/>
                  </a:schemeClr>
                </a:solidFill>
                <a:latin typeface="Century Gothic" panose="020B0502020202020204" pitchFamily="34" charset="0"/>
              </a:rPr>
              <a:t>et al.</a:t>
            </a:r>
            <a:r>
              <a:rPr lang="en-US" sz="1000">
                <a:solidFill>
                  <a:schemeClr val="bg2">
                    <a:lumMod val="75000"/>
                  </a:schemeClr>
                </a:solidFill>
                <a:latin typeface="Century Gothic" panose="020B0502020202020204" pitchFamily="34" charset="0"/>
              </a:rPr>
              <a:t>, 2015; Drawing by Jemma Richmond)</a:t>
            </a:r>
          </a:p>
        </p:txBody>
      </p:sp>
    </p:spTree>
    <p:extLst>
      <p:ext uri="{BB962C8B-B14F-4D97-AF65-F5344CB8AC3E}">
        <p14:creationId xmlns:p14="http://schemas.microsoft.com/office/powerpoint/2010/main" val="1443042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A6C9-13E7-5FD1-291C-685F5C9A1AF1}"/>
              </a:ext>
            </a:extLst>
          </p:cNvPr>
          <p:cNvSpPr>
            <a:spLocks noGrp="1"/>
          </p:cNvSpPr>
          <p:nvPr>
            <p:ph type="title"/>
          </p:nvPr>
        </p:nvSpPr>
        <p:spPr/>
        <p:txBody>
          <a:bodyPr/>
          <a:lstStyle/>
          <a:p>
            <a:r>
              <a:rPr lang="en-US"/>
              <a:t>Contents</a:t>
            </a:r>
            <a:endParaRPr lang="en-GB"/>
          </a:p>
        </p:txBody>
      </p:sp>
      <p:sp>
        <p:nvSpPr>
          <p:cNvPr id="3" name="Content Placeholder 2">
            <a:extLst>
              <a:ext uri="{FF2B5EF4-FFF2-40B4-BE49-F238E27FC236}">
                <a16:creationId xmlns:a16="http://schemas.microsoft.com/office/drawing/2014/main" id="{8B059BD8-D03D-E844-09A2-E279051435DD}"/>
              </a:ext>
            </a:extLst>
          </p:cNvPr>
          <p:cNvSpPr>
            <a:spLocks noGrp="1"/>
          </p:cNvSpPr>
          <p:nvPr>
            <p:ph idx="1"/>
          </p:nvPr>
        </p:nvSpPr>
        <p:spPr>
          <a:xfrm>
            <a:off x="1056000" y="2269675"/>
            <a:ext cx="2520000" cy="849082"/>
          </a:xfrm>
        </p:spPr>
        <p:txBody>
          <a:bodyPr>
            <a:normAutofit lnSpcReduction="10000"/>
          </a:bodyPr>
          <a:lstStyle/>
          <a:p>
            <a:pPr marL="0" indent="0">
              <a:buNone/>
            </a:pPr>
            <a:r>
              <a:rPr lang="en-US" sz="2400" b="1" spc="300"/>
              <a:t>01</a:t>
            </a:r>
          </a:p>
          <a:p>
            <a:pPr marL="0" indent="0">
              <a:buNone/>
            </a:pPr>
            <a:r>
              <a:rPr lang="en-GB" sz="2400" b="1" spc="300"/>
              <a:t>Baseline</a:t>
            </a:r>
          </a:p>
        </p:txBody>
      </p:sp>
      <p:cxnSp>
        <p:nvCxnSpPr>
          <p:cNvPr id="5" name="Straight Connector 4">
            <a:extLst>
              <a:ext uri="{FF2B5EF4-FFF2-40B4-BE49-F238E27FC236}">
                <a16:creationId xmlns:a16="http://schemas.microsoft.com/office/drawing/2014/main" id="{4E1F86ED-CC1E-2D50-D38E-B8E40B3AC86B}"/>
              </a:ext>
            </a:extLst>
          </p:cNvPr>
          <p:cNvCxnSpPr>
            <a:cxnSpLocks/>
          </p:cNvCxnSpPr>
          <p:nvPr/>
        </p:nvCxnSpPr>
        <p:spPr>
          <a:xfrm>
            <a:off x="696000" y="3118757"/>
            <a:ext cx="108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384A5DA-0313-1306-884D-5909E992823D}"/>
              </a:ext>
            </a:extLst>
          </p:cNvPr>
          <p:cNvSpPr txBox="1">
            <a:spLocks/>
          </p:cNvSpPr>
          <p:nvPr/>
        </p:nvSpPr>
        <p:spPr>
          <a:xfrm>
            <a:off x="3405911" y="2269675"/>
            <a:ext cx="2520000" cy="8490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pc="300"/>
              <a:t>02</a:t>
            </a:r>
          </a:p>
          <a:p>
            <a:pPr marL="0" indent="0">
              <a:buFont typeface="Arial" panose="020B0604020202020204" pitchFamily="34" charset="0"/>
              <a:buNone/>
            </a:pPr>
            <a:r>
              <a:rPr lang="en-GB" sz="2400" b="1" spc="300"/>
              <a:t>Our Vision</a:t>
            </a:r>
          </a:p>
        </p:txBody>
      </p:sp>
      <p:sp>
        <p:nvSpPr>
          <p:cNvPr id="9" name="Content Placeholder 2">
            <a:extLst>
              <a:ext uri="{FF2B5EF4-FFF2-40B4-BE49-F238E27FC236}">
                <a16:creationId xmlns:a16="http://schemas.microsoft.com/office/drawing/2014/main" id="{22F93454-33ED-AFA6-2573-286669D25119}"/>
              </a:ext>
            </a:extLst>
          </p:cNvPr>
          <p:cNvSpPr txBox="1">
            <a:spLocks/>
          </p:cNvSpPr>
          <p:nvPr/>
        </p:nvSpPr>
        <p:spPr>
          <a:xfrm>
            <a:off x="5925911" y="2269675"/>
            <a:ext cx="2520000" cy="8490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pc="300"/>
              <a:t>03</a:t>
            </a:r>
          </a:p>
          <a:p>
            <a:pPr marL="0" indent="0">
              <a:buFont typeface="Arial" panose="020B0604020202020204" pitchFamily="34" charset="0"/>
              <a:buNone/>
            </a:pPr>
            <a:r>
              <a:rPr lang="en-GB" sz="2400" b="1" spc="300"/>
              <a:t>Quick Wins</a:t>
            </a:r>
          </a:p>
        </p:txBody>
      </p:sp>
      <p:sp>
        <p:nvSpPr>
          <p:cNvPr id="10" name="Content Placeholder 2">
            <a:extLst>
              <a:ext uri="{FF2B5EF4-FFF2-40B4-BE49-F238E27FC236}">
                <a16:creationId xmlns:a16="http://schemas.microsoft.com/office/drawing/2014/main" id="{014D7985-FAD9-70E9-44A1-18535C990FEE}"/>
              </a:ext>
            </a:extLst>
          </p:cNvPr>
          <p:cNvSpPr txBox="1">
            <a:spLocks/>
          </p:cNvSpPr>
          <p:nvPr/>
        </p:nvSpPr>
        <p:spPr>
          <a:xfrm>
            <a:off x="8616000" y="2269675"/>
            <a:ext cx="2520000" cy="8490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pc="300"/>
              <a:t>04</a:t>
            </a:r>
          </a:p>
          <a:p>
            <a:pPr marL="0" indent="0">
              <a:buFont typeface="Arial" panose="020B0604020202020204" pitchFamily="34" charset="0"/>
              <a:buNone/>
            </a:pPr>
            <a:r>
              <a:rPr lang="en-GB" sz="2400" b="1" spc="300"/>
              <a:t>Proposals</a:t>
            </a:r>
          </a:p>
        </p:txBody>
      </p:sp>
      <p:sp>
        <p:nvSpPr>
          <p:cNvPr id="11" name="Content Placeholder 2">
            <a:extLst>
              <a:ext uri="{FF2B5EF4-FFF2-40B4-BE49-F238E27FC236}">
                <a16:creationId xmlns:a16="http://schemas.microsoft.com/office/drawing/2014/main" id="{883ACC43-94C6-9955-EE89-CA67AA63AFC3}"/>
              </a:ext>
            </a:extLst>
          </p:cNvPr>
          <p:cNvSpPr txBox="1">
            <a:spLocks/>
          </p:cNvSpPr>
          <p:nvPr/>
        </p:nvSpPr>
        <p:spPr>
          <a:xfrm>
            <a:off x="1056000" y="3314701"/>
            <a:ext cx="2520000" cy="18451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Century Gothic"/>
              </a:rPr>
              <a:t>Study Area</a:t>
            </a:r>
          </a:p>
          <a:p>
            <a:r>
              <a:rPr lang="en-US" sz="1600">
                <a:latin typeface="Century Gothic"/>
              </a:rPr>
              <a:t>Area Groups</a:t>
            </a:r>
            <a:endParaRPr lang="en-US" sz="1600"/>
          </a:p>
          <a:p>
            <a:r>
              <a:rPr lang="en-US" sz="1600">
                <a:latin typeface="Century Gothic"/>
              </a:rPr>
              <a:t>User Groups</a:t>
            </a:r>
            <a:endParaRPr lang="en-US" sz="1600"/>
          </a:p>
        </p:txBody>
      </p:sp>
      <p:sp>
        <p:nvSpPr>
          <p:cNvPr id="12" name="Content Placeholder 2">
            <a:extLst>
              <a:ext uri="{FF2B5EF4-FFF2-40B4-BE49-F238E27FC236}">
                <a16:creationId xmlns:a16="http://schemas.microsoft.com/office/drawing/2014/main" id="{7E386FD0-E7A4-C13C-018B-CCB7E988D676}"/>
              </a:ext>
            </a:extLst>
          </p:cNvPr>
          <p:cNvSpPr txBox="1">
            <a:spLocks/>
          </p:cNvSpPr>
          <p:nvPr/>
        </p:nvSpPr>
        <p:spPr>
          <a:xfrm>
            <a:off x="3405911" y="3314700"/>
            <a:ext cx="2520000" cy="18451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Century Gothic"/>
              </a:rPr>
              <a:t>Project Vision</a:t>
            </a:r>
            <a:endParaRPr lang="en-GB" sz="1600">
              <a:latin typeface="Century Gothic"/>
            </a:endParaRPr>
          </a:p>
        </p:txBody>
      </p:sp>
      <p:sp>
        <p:nvSpPr>
          <p:cNvPr id="13" name="Content Placeholder 2">
            <a:extLst>
              <a:ext uri="{FF2B5EF4-FFF2-40B4-BE49-F238E27FC236}">
                <a16:creationId xmlns:a16="http://schemas.microsoft.com/office/drawing/2014/main" id="{46648289-6590-4448-E552-6E3ED4FBD193}"/>
              </a:ext>
            </a:extLst>
          </p:cNvPr>
          <p:cNvSpPr txBox="1">
            <a:spLocks/>
          </p:cNvSpPr>
          <p:nvPr/>
        </p:nvSpPr>
        <p:spPr>
          <a:xfrm>
            <a:off x="5925911" y="3314699"/>
            <a:ext cx="2520000" cy="18451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Century Gothic"/>
              </a:rPr>
              <a:t>Quick Win Map</a:t>
            </a:r>
            <a:endParaRPr lang="en-US" sz="1600"/>
          </a:p>
        </p:txBody>
      </p:sp>
      <p:sp>
        <p:nvSpPr>
          <p:cNvPr id="14" name="Content Placeholder 2">
            <a:extLst>
              <a:ext uri="{FF2B5EF4-FFF2-40B4-BE49-F238E27FC236}">
                <a16:creationId xmlns:a16="http://schemas.microsoft.com/office/drawing/2014/main" id="{06FC7108-39FA-E5F1-020E-930A3FB0E3F3}"/>
              </a:ext>
            </a:extLst>
          </p:cNvPr>
          <p:cNvSpPr txBox="1">
            <a:spLocks/>
          </p:cNvSpPr>
          <p:nvPr/>
        </p:nvSpPr>
        <p:spPr>
          <a:xfrm>
            <a:off x="8616000" y="3314698"/>
            <a:ext cx="2748600" cy="18451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Century Gothic"/>
              </a:rPr>
              <a:t>General Components</a:t>
            </a:r>
          </a:p>
          <a:p>
            <a:r>
              <a:rPr lang="en-US" sz="1600">
                <a:latin typeface="Century Gothic"/>
              </a:rPr>
              <a:t>Package 1</a:t>
            </a:r>
            <a:endParaRPr lang="en-US">
              <a:latin typeface="Century Gothic"/>
            </a:endParaRPr>
          </a:p>
          <a:p>
            <a:r>
              <a:rPr lang="en-US" sz="1600">
                <a:latin typeface="Century Gothic"/>
              </a:rPr>
              <a:t>Package 2</a:t>
            </a:r>
          </a:p>
          <a:p>
            <a:r>
              <a:rPr lang="en-US" sz="1600">
                <a:latin typeface="Century Gothic"/>
              </a:rPr>
              <a:t>Package 3</a:t>
            </a:r>
          </a:p>
          <a:p>
            <a:r>
              <a:rPr lang="en-US" sz="1600">
                <a:latin typeface="Century Gothic"/>
              </a:rPr>
              <a:t>Multi-Criteria Analysis</a:t>
            </a:r>
            <a:endParaRPr lang="en-GB" sz="1600">
              <a:latin typeface="Century Gothic"/>
            </a:endParaRPr>
          </a:p>
        </p:txBody>
      </p:sp>
      <p:sp>
        <p:nvSpPr>
          <p:cNvPr id="15" name="Slide Number Placeholder 14">
            <a:extLst>
              <a:ext uri="{FF2B5EF4-FFF2-40B4-BE49-F238E27FC236}">
                <a16:creationId xmlns:a16="http://schemas.microsoft.com/office/drawing/2014/main" id="{64968392-D14A-F0FD-1059-FB4AF9D1AAFD}"/>
              </a:ext>
            </a:extLst>
          </p:cNvPr>
          <p:cNvSpPr>
            <a:spLocks noGrp="1"/>
          </p:cNvSpPr>
          <p:nvPr>
            <p:ph type="sldNum" sz="quarter" idx="12"/>
          </p:nvPr>
        </p:nvSpPr>
        <p:spPr/>
        <p:txBody>
          <a:bodyPr/>
          <a:lstStyle/>
          <a:p>
            <a:fld id="{67CD9484-C38E-4E33-85DD-23534EA53F3D}" type="slidenum">
              <a:rPr lang="en-GB" smtClean="0"/>
              <a:pPr/>
              <a:t>2</a:t>
            </a:fld>
            <a:endParaRPr lang="en-GB"/>
          </a:p>
        </p:txBody>
      </p:sp>
    </p:spTree>
    <p:extLst>
      <p:ext uri="{BB962C8B-B14F-4D97-AF65-F5344CB8AC3E}">
        <p14:creationId xmlns:p14="http://schemas.microsoft.com/office/powerpoint/2010/main" val="25949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F07A921-534B-E4D7-99E0-FB8CF63962EF}"/>
              </a:ext>
            </a:extLst>
          </p:cNvPr>
          <p:cNvSpPr>
            <a:spLocks noGrp="1"/>
          </p:cNvSpPr>
          <p:nvPr>
            <p:ph idx="1"/>
          </p:nvPr>
        </p:nvSpPr>
        <p:spPr/>
        <p:txBody>
          <a:bodyPr anchor="ctr"/>
          <a:lstStyle/>
          <a:p>
            <a:pPr marL="0" indent="0">
              <a:buNone/>
            </a:pPr>
            <a:r>
              <a:rPr lang="en-US"/>
              <a:t>Extending the nearby high-streets using flexible and creative spaces to invite residents and tourists into Hilsea Lines.</a:t>
            </a:r>
            <a:endParaRPr lang="en-GB"/>
          </a:p>
        </p:txBody>
      </p:sp>
      <p:sp>
        <p:nvSpPr>
          <p:cNvPr id="3" name="Title 2">
            <a:extLst>
              <a:ext uri="{FF2B5EF4-FFF2-40B4-BE49-F238E27FC236}">
                <a16:creationId xmlns:a16="http://schemas.microsoft.com/office/drawing/2014/main" id="{66F6AF39-0810-108D-2D25-2D5B8D3FF809}"/>
              </a:ext>
            </a:extLst>
          </p:cNvPr>
          <p:cNvSpPr>
            <a:spLocks noGrp="1"/>
          </p:cNvSpPr>
          <p:nvPr>
            <p:ph type="title"/>
          </p:nvPr>
        </p:nvSpPr>
        <p:spPr>
          <a:xfrm>
            <a:off x="1083232" y="2403321"/>
            <a:ext cx="2253133" cy="1325563"/>
          </a:xfrm>
        </p:spPr>
        <p:txBody>
          <a:bodyPr/>
          <a:lstStyle/>
          <a:p>
            <a:r>
              <a:rPr lang="en-US"/>
              <a:t>Package 3</a:t>
            </a:r>
            <a:endParaRPr lang="en-GB"/>
          </a:p>
        </p:txBody>
      </p:sp>
      <p:sp>
        <p:nvSpPr>
          <p:cNvPr id="4" name="Slide Number Placeholder 3">
            <a:extLst>
              <a:ext uri="{FF2B5EF4-FFF2-40B4-BE49-F238E27FC236}">
                <a16:creationId xmlns:a16="http://schemas.microsoft.com/office/drawing/2014/main" id="{5E1968F9-B554-B117-934A-219DCA81A86A}"/>
              </a:ext>
            </a:extLst>
          </p:cNvPr>
          <p:cNvSpPr>
            <a:spLocks noGrp="1"/>
          </p:cNvSpPr>
          <p:nvPr>
            <p:ph type="sldNum" sz="quarter" idx="12"/>
          </p:nvPr>
        </p:nvSpPr>
        <p:spPr/>
        <p:txBody>
          <a:bodyPr/>
          <a:lstStyle/>
          <a:p>
            <a:fld id="{67CD9484-C38E-4E33-85DD-23534EA53F3D}" type="slidenum">
              <a:rPr lang="en-GB" smtClean="0"/>
              <a:pPr/>
              <a:t>20</a:t>
            </a:fld>
            <a:endParaRPr lang="en-GB"/>
          </a:p>
        </p:txBody>
      </p:sp>
      <p:sp>
        <p:nvSpPr>
          <p:cNvPr id="5" name="Title 2">
            <a:extLst>
              <a:ext uri="{FF2B5EF4-FFF2-40B4-BE49-F238E27FC236}">
                <a16:creationId xmlns:a16="http://schemas.microsoft.com/office/drawing/2014/main" id="{8F4064CB-E328-5E83-79E6-E5B9359346B9}"/>
              </a:ext>
            </a:extLst>
          </p:cNvPr>
          <p:cNvSpPr txBox="1">
            <a:spLocks/>
          </p:cNvSpPr>
          <p:nvPr/>
        </p:nvSpPr>
        <p:spPr>
          <a:xfrm>
            <a:off x="1083231" y="3089201"/>
            <a:ext cx="2253134" cy="1325563"/>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000" b="1" kern="1200">
                <a:solidFill>
                  <a:schemeClr val="bg1"/>
                </a:solidFill>
                <a:latin typeface="Century Gothic" panose="020B0502020202020204" pitchFamily="34" charset="0"/>
                <a:ea typeface="+mj-ea"/>
                <a:cs typeface="+mj-cs"/>
              </a:defRPr>
            </a:lvl1pPr>
          </a:lstStyle>
          <a:p>
            <a:r>
              <a:rPr lang="en-US" sz="2400" b="0">
                <a:latin typeface="Century Gothic"/>
              </a:rPr>
              <a:t>People-Centered Space</a:t>
            </a:r>
            <a:endParaRPr lang="en-GB" sz="2400" b="0">
              <a:latin typeface="Century Gothic"/>
            </a:endParaRPr>
          </a:p>
        </p:txBody>
      </p:sp>
      <p:sp>
        <p:nvSpPr>
          <p:cNvPr id="2" name="文本框 22">
            <a:extLst>
              <a:ext uri="{FF2B5EF4-FFF2-40B4-BE49-F238E27FC236}">
                <a16:creationId xmlns:a16="http://schemas.microsoft.com/office/drawing/2014/main" id="{351CD38E-8E78-F4B2-6EC8-963BF7D358B0}"/>
              </a:ext>
            </a:extLst>
          </p:cNvPr>
          <p:cNvSpPr txBox="1"/>
          <p:nvPr/>
        </p:nvSpPr>
        <p:spPr>
          <a:xfrm>
            <a:off x="5614323" y="6642556"/>
            <a:ext cx="2000700"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a:solidFill>
                  <a:schemeClr val="bg1"/>
                </a:solidFill>
                <a:latin typeface="Lato"/>
                <a:ea typeface="Lato"/>
                <a:cs typeface="Lato"/>
              </a:rPr>
              <a:t>(Damian Holmes, 2019)</a:t>
            </a:r>
            <a:endParaRPr lang="en-US" altLang="zh-CN">
              <a:solidFill>
                <a:schemeClr val="bg1"/>
              </a:solidFill>
            </a:endParaRPr>
          </a:p>
        </p:txBody>
      </p:sp>
    </p:spTree>
    <p:extLst>
      <p:ext uri="{BB962C8B-B14F-4D97-AF65-F5344CB8AC3E}">
        <p14:creationId xmlns:p14="http://schemas.microsoft.com/office/powerpoint/2010/main" val="1429878309"/>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0" name="Title 2">
            <a:extLst>
              <a:ext uri="{FF2B5EF4-FFF2-40B4-BE49-F238E27FC236}">
                <a16:creationId xmlns:a16="http://schemas.microsoft.com/office/drawing/2014/main" id="{9B251E1F-1025-FAE8-8344-557DC49C2D52}"/>
              </a:ext>
            </a:extLst>
          </p:cNvPr>
          <p:cNvSpPr txBox="1">
            <a:spLocks/>
          </p:cNvSpPr>
          <p:nvPr/>
        </p:nvSpPr>
        <p:spPr>
          <a:xfrm>
            <a:off x="3416720" y="5359082"/>
            <a:ext cx="1115472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en-US" sz="12000" b="1">
                <a:solidFill>
                  <a:schemeClr val="accent2">
                    <a:lumMod val="50000"/>
                    <a:alpha val="50000"/>
                  </a:schemeClr>
                </a:solidFill>
              </a:rPr>
              <a:t>PACKAGE 3</a:t>
            </a:r>
            <a:endParaRPr lang="en-GB" sz="12000" b="1">
              <a:solidFill>
                <a:schemeClr val="accent2">
                  <a:lumMod val="50000"/>
                  <a:alpha val="50000"/>
                </a:schemeClr>
              </a:solidFill>
            </a:endParaRPr>
          </a:p>
        </p:txBody>
      </p:sp>
      <p:sp>
        <p:nvSpPr>
          <p:cNvPr id="2" name="Slide Number Placeholder 1">
            <a:extLst>
              <a:ext uri="{FF2B5EF4-FFF2-40B4-BE49-F238E27FC236}">
                <a16:creationId xmlns:a16="http://schemas.microsoft.com/office/drawing/2014/main" id="{1E441C32-92AF-505E-4559-84A3A8B2DF6A}"/>
              </a:ext>
            </a:extLst>
          </p:cNvPr>
          <p:cNvSpPr>
            <a:spLocks noGrp="1"/>
          </p:cNvSpPr>
          <p:nvPr>
            <p:ph type="sldNum" sz="quarter" idx="12"/>
          </p:nvPr>
        </p:nvSpPr>
        <p:spPr/>
        <p:txBody>
          <a:bodyPr/>
          <a:lstStyle/>
          <a:p>
            <a:fld id="{67CD9484-C38E-4E33-85DD-23534EA53F3D}" type="slidenum">
              <a:rPr lang="en-GB" smtClean="0">
                <a:solidFill>
                  <a:schemeClr val="bg1"/>
                </a:solidFill>
              </a:rPr>
              <a:t>21</a:t>
            </a:fld>
            <a:endParaRPr lang="en-GB">
              <a:solidFill>
                <a:schemeClr val="bg1"/>
              </a:solidFill>
            </a:endParaRPr>
          </a:p>
        </p:txBody>
      </p:sp>
      <p:grpSp>
        <p:nvGrpSpPr>
          <p:cNvPr id="19" name="Group 18">
            <a:extLst>
              <a:ext uri="{FF2B5EF4-FFF2-40B4-BE49-F238E27FC236}">
                <a16:creationId xmlns:a16="http://schemas.microsoft.com/office/drawing/2014/main" id="{06DD8EAC-79EE-9CFF-ECFF-C3F6AD63CEE3}"/>
              </a:ext>
            </a:extLst>
          </p:cNvPr>
          <p:cNvGrpSpPr/>
          <p:nvPr/>
        </p:nvGrpSpPr>
        <p:grpSpPr>
          <a:xfrm>
            <a:off x="536777" y="398826"/>
            <a:ext cx="8462387" cy="4960256"/>
            <a:chOff x="665799" y="983776"/>
            <a:chExt cx="8462387" cy="4759819"/>
          </a:xfrm>
        </p:grpSpPr>
        <p:grpSp>
          <p:nvGrpSpPr>
            <p:cNvPr id="3" name="Group 2">
              <a:extLst>
                <a:ext uri="{FF2B5EF4-FFF2-40B4-BE49-F238E27FC236}">
                  <a16:creationId xmlns:a16="http://schemas.microsoft.com/office/drawing/2014/main" id="{9681E8B7-57EA-AF57-8DAC-E2E51297E251}"/>
                </a:ext>
              </a:extLst>
            </p:cNvPr>
            <p:cNvGrpSpPr>
              <a:grpSpLocks noChangeAspect="1"/>
            </p:cNvGrpSpPr>
            <p:nvPr/>
          </p:nvGrpSpPr>
          <p:grpSpPr>
            <a:xfrm>
              <a:off x="665799" y="983777"/>
              <a:ext cx="8462387" cy="4759818"/>
              <a:chOff x="-706" y="-2"/>
              <a:chExt cx="12192706" cy="6858002"/>
            </a:xfrm>
          </p:grpSpPr>
          <p:pic>
            <p:nvPicPr>
              <p:cNvPr id="4" name="Picture 3">
                <a:extLst>
                  <a:ext uri="{FF2B5EF4-FFF2-40B4-BE49-F238E27FC236}">
                    <a16:creationId xmlns:a16="http://schemas.microsoft.com/office/drawing/2014/main" id="{DEE811D7-0C06-0053-2981-08188914EEE6}"/>
                  </a:ext>
                </a:extLst>
              </p:cNvPr>
              <p:cNvPicPr>
                <a:picLocks noChangeAspect="1"/>
              </p:cNvPicPr>
              <p:nvPr/>
            </p:nvPicPr>
            <p:blipFill rotWithShape="1">
              <a:blip r:embed="rId3"/>
              <a:srcRect l="14927" r="1492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494FFD9C-964E-F364-8006-37957CDF6D34}"/>
                  </a:ext>
                </a:extLst>
              </p:cNvPr>
              <p:cNvSpPr/>
              <p:nvPr/>
            </p:nvSpPr>
            <p:spPr>
              <a:xfrm>
                <a:off x="0" y="-2"/>
                <a:ext cx="1981199" cy="3292475"/>
              </a:xfrm>
              <a:prstGeom prst="rect">
                <a:avLst/>
              </a:prstGeom>
              <a:solidFill>
                <a:srgbClr val="EBD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4">
                <a:extLst>
                  <a:ext uri="{FF2B5EF4-FFF2-40B4-BE49-F238E27FC236}">
                    <a16:creationId xmlns:a16="http://schemas.microsoft.com/office/drawing/2014/main" id="{A8306876-AFB1-C34D-469E-577543F4BA0E}"/>
                  </a:ext>
                </a:extLst>
              </p:cNvPr>
              <p:cNvSpPr/>
              <p:nvPr/>
            </p:nvSpPr>
            <p:spPr>
              <a:xfrm>
                <a:off x="0" y="3257550"/>
                <a:ext cx="1981200" cy="2446020"/>
              </a:xfrm>
              <a:custGeom>
                <a:avLst/>
                <a:gdLst>
                  <a:gd name="connsiteX0" fmla="*/ 0 w 1981200"/>
                  <a:gd name="connsiteY0" fmla="*/ 0 h 2309494"/>
                  <a:gd name="connsiteX1" fmla="*/ 1981200 w 1981200"/>
                  <a:gd name="connsiteY1" fmla="*/ 0 h 2309494"/>
                  <a:gd name="connsiteX2" fmla="*/ 1981200 w 1981200"/>
                  <a:gd name="connsiteY2" fmla="*/ 2309494 h 2309494"/>
                  <a:gd name="connsiteX3" fmla="*/ 0 w 1981200"/>
                  <a:gd name="connsiteY3" fmla="*/ 2309494 h 2309494"/>
                  <a:gd name="connsiteX4" fmla="*/ 0 w 1981200"/>
                  <a:gd name="connsiteY4" fmla="*/ 0 h 2309494"/>
                  <a:gd name="connsiteX0" fmla="*/ 0 w 1981200"/>
                  <a:gd name="connsiteY0" fmla="*/ 0 h 2309494"/>
                  <a:gd name="connsiteX1" fmla="*/ 1885950 w 1981200"/>
                  <a:gd name="connsiteY1" fmla="*/ 95250 h 2309494"/>
                  <a:gd name="connsiteX2" fmla="*/ 1981200 w 1981200"/>
                  <a:gd name="connsiteY2" fmla="*/ 2309494 h 2309494"/>
                  <a:gd name="connsiteX3" fmla="*/ 0 w 1981200"/>
                  <a:gd name="connsiteY3" fmla="*/ 2309494 h 2309494"/>
                  <a:gd name="connsiteX4" fmla="*/ 0 w 1981200"/>
                  <a:gd name="connsiteY4" fmla="*/ 0 h 2309494"/>
                  <a:gd name="connsiteX0" fmla="*/ 0 w 1981200"/>
                  <a:gd name="connsiteY0" fmla="*/ 0 h 2309494"/>
                  <a:gd name="connsiteX1" fmla="*/ 1581150 w 1981200"/>
                  <a:gd name="connsiteY1" fmla="*/ 38100 h 2309494"/>
                  <a:gd name="connsiteX2" fmla="*/ 1981200 w 1981200"/>
                  <a:gd name="connsiteY2" fmla="*/ 2309494 h 2309494"/>
                  <a:gd name="connsiteX3" fmla="*/ 0 w 1981200"/>
                  <a:gd name="connsiteY3" fmla="*/ 2309494 h 2309494"/>
                  <a:gd name="connsiteX4" fmla="*/ 0 w 1981200"/>
                  <a:gd name="connsiteY4" fmla="*/ 0 h 2309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309494">
                    <a:moveTo>
                      <a:pt x="0" y="0"/>
                    </a:moveTo>
                    <a:lnTo>
                      <a:pt x="1581150" y="38100"/>
                    </a:lnTo>
                    <a:lnTo>
                      <a:pt x="1981200" y="2309494"/>
                    </a:lnTo>
                    <a:lnTo>
                      <a:pt x="0" y="2309494"/>
                    </a:lnTo>
                    <a:lnTo>
                      <a:pt x="0" y="0"/>
                    </a:lnTo>
                    <a:close/>
                  </a:path>
                </a:pathLst>
              </a:custGeom>
              <a:solidFill>
                <a:srgbClr val="8EC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54EE2DC-7A99-2143-F2EB-9569F1BD0F99}"/>
                  </a:ext>
                </a:extLst>
              </p:cNvPr>
              <p:cNvSpPr/>
              <p:nvPr/>
            </p:nvSpPr>
            <p:spPr>
              <a:xfrm rot="296619">
                <a:off x="-706" y="2589291"/>
                <a:ext cx="1998418" cy="296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2AD0F95B-CB1D-3BEE-B57A-577CDF25B88F}"/>
                  </a:ext>
                </a:extLst>
              </p:cNvPr>
              <p:cNvPicPr>
                <a:picLocks noChangeAspect="1"/>
              </p:cNvPicPr>
              <p:nvPr/>
            </p:nvPicPr>
            <p:blipFill rotWithShape="1">
              <a:blip r:embed="rId3"/>
              <a:srcRect l="1445" t="23055" r="76964" b="26944"/>
              <a:stretch/>
            </p:blipFill>
            <p:spPr>
              <a:xfrm>
                <a:off x="690472" y="576420"/>
                <a:ext cx="3222685" cy="2944585"/>
              </a:xfrm>
              <a:prstGeom prst="rect">
                <a:avLst/>
              </a:prstGeom>
              <a:ln>
                <a:solidFill>
                  <a:schemeClr val="tx1"/>
                </a:solidFill>
              </a:ln>
            </p:spPr>
          </p:pic>
        </p:grpSp>
        <p:sp>
          <p:nvSpPr>
            <p:cNvPr id="15" name="Rectangle 14">
              <a:extLst>
                <a:ext uri="{FF2B5EF4-FFF2-40B4-BE49-F238E27FC236}">
                  <a16:creationId xmlns:a16="http://schemas.microsoft.com/office/drawing/2014/main" id="{94531BF1-D28A-0692-0793-19DE8E6A5C77}"/>
                </a:ext>
              </a:extLst>
            </p:cNvPr>
            <p:cNvSpPr/>
            <p:nvPr/>
          </p:nvSpPr>
          <p:spPr>
            <a:xfrm>
              <a:off x="666289" y="983776"/>
              <a:ext cx="8431217" cy="475981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Rectangle 15">
            <a:extLst>
              <a:ext uri="{FF2B5EF4-FFF2-40B4-BE49-F238E27FC236}">
                <a16:creationId xmlns:a16="http://schemas.microsoft.com/office/drawing/2014/main" id="{FCD57E6F-80E8-C639-20BB-64AAACF7F76B}"/>
              </a:ext>
            </a:extLst>
          </p:cNvPr>
          <p:cNvSpPr/>
          <p:nvPr/>
        </p:nvSpPr>
        <p:spPr>
          <a:xfrm>
            <a:off x="8376655" y="4176732"/>
            <a:ext cx="3098685" cy="1526838"/>
          </a:xfrm>
          <a:prstGeom prst="rect">
            <a:avLst/>
          </a:prstGeom>
          <a:solidFill>
            <a:schemeClr val="accent2">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b="1">
                <a:solidFill>
                  <a:schemeClr val="bg1"/>
                </a:solidFill>
                <a:latin typeface="Century Gothic"/>
              </a:rPr>
              <a:t>Signalised Crossing</a:t>
            </a:r>
          </a:p>
          <a:p>
            <a:pPr algn="ctr"/>
            <a:r>
              <a:rPr lang="en-GB" sz="1400">
                <a:solidFill>
                  <a:schemeClr val="bg1"/>
                </a:solidFill>
                <a:latin typeface="Century Gothic"/>
              </a:rPr>
              <a:t>Priority phasing for pedestrians</a:t>
            </a:r>
          </a:p>
          <a:p>
            <a:pPr algn="ctr"/>
            <a:r>
              <a:rPr lang="en-GB" sz="1400">
                <a:solidFill>
                  <a:schemeClr val="bg1"/>
                </a:solidFill>
                <a:latin typeface="Century Gothic"/>
              </a:rPr>
              <a:t>Audible information</a:t>
            </a:r>
          </a:p>
          <a:p>
            <a:pPr algn="ctr"/>
            <a:r>
              <a:rPr lang="en-GB" sz="1400">
                <a:solidFill>
                  <a:schemeClr val="bg1"/>
                </a:solidFill>
                <a:latin typeface="Century Gothic"/>
              </a:rPr>
              <a:t>Raised Toucan crossing</a:t>
            </a:r>
            <a:endParaRPr lang="en-GB" sz="1400">
              <a:solidFill>
                <a:schemeClr val="bg1"/>
              </a:solidFill>
              <a:latin typeface="Century Gothic"/>
              <a:ea typeface="+mn-lt"/>
              <a:cs typeface="+mn-lt"/>
            </a:endParaRPr>
          </a:p>
          <a:p>
            <a:pPr algn="ctr"/>
            <a:r>
              <a:rPr lang="en-GB" sz="1400">
                <a:solidFill>
                  <a:schemeClr val="bg1"/>
                </a:solidFill>
                <a:latin typeface="Century Gothic"/>
              </a:rPr>
              <a:t>Conveniently aligned with Lido and Hilsea Lines</a:t>
            </a:r>
          </a:p>
        </p:txBody>
      </p:sp>
      <p:sp>
        <p:nvSpPr>
          <p:cNvPr id="17" name="Rectangle 16">
            <a:extLst>
              <a:ext uri="{FF2B5EF4-FFF2-40B4-BE49-F238E27FC236}">
                <a16:creationId xmlns:a16="http://schemas.microsoft.com/office/drawing/2014/main" id="{8E8B7B4D-B38A-93BC-03ED-88EA50AEE5F5}"/>
              </a:ext>
            </a:extLst>
          </p:cNvPr>
          <p:cNvSpPr/>
          <p:nvPr/>
        </p:nvSpPr>
        <p:spPr>
          <a:xfrm>
            <a:off x="8376655" y="2438274"/>
            <a:ext cx="3098685" cy="1595245"/>
          </a:xfrm>
          <a:prstGeom prst="rect">
            <a:avLst/>
          </a:prstGeom>
          <a:solidFill>
            <a:schemeClr val="accent2">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bg1"/>
                </a:solidFill>
                <a:latin typeface="Century Gothic" panose="020B0502020202020204" pitchFamily="34" charset="0"/>
              </a:rPr>
              <a:t>Interchange:</a:t>
            </a:r>
          </a:p>
          <a:p>
            <a:pPr algn="ctr"/>
            <a:r>
              <a:rPr lang="en-GB" sz="1400">
                <a:solidFill>
                  <a:schemeClr val="bg1"/>
                </a:solidFill>
                <a:latin typeface="Century Gothic" panose="020B0502020202020204" pitchFamily="34" charset="0"/>
              </a:rPr>
              <a:t>One long bus stop with overtake lane</a:t>
            </a:r>
          </a:p>
          <a:p>
            <a:pPr algn="ctr"/>
            <a:r>
              <a:rPr lang="en-GB" sz="1400">
                <a:solidFill>
                  <a:schemeClr val="bg1"/>
                </a:solidFill>
                <a:latin typeface="Century Gothic" panose="020B0502020202020204" pitchFamily="34" charset="0"/>
              </a:rPr>
              <a:t>1000m2 Shelter Area </a:t>
            </a:r>
          </a:p>
          <a:p>
            <a:pPr algn="ctr"/>
            <a:r>
              <a:rPr lang="en-GB" sz="1400">
                <a:solidFill>
                  <a:schemeClr val="bg1"/>
                </a:solidFill>
                <a:latin typeface="Century Gothic" panose="020B0502020202020204" pitchFamily="34" charset="0"/>
              </a:rPr>
              <a:t>1330m2 Multipurpose Community Space</a:t>
            </a:r>
          </a:p>
        </p:txBody>
      </p:sp>
      <p:sp>
        <p:nvSpPr>
          <p:cNvPr id="18" name="Rectangle 17">
            <a:extLst>
              <a:ext uri="{FF2B5EF4-FFF2-40B4-BE49-F238E27FC236}">
                <a16:creationId xmlns:a16="http://schemas.microsoft.com/office/drawing/2014/main" id="{12E9FBD1-919C-AA7B-7247-A450174B5B59}"/>
              </a:ext>
            </a:extLst>
          </p:cNvPr>
          <p:cNvSpPr/>
          <p:nvPr/>
        </p:nvSpPr>
        <p:spPr>
          <a:xfrm>
            <a:off x="8376655" y="226766"/>
            <a:ext cx="3098686" cy="2077391"/>
          </a:xfrm>
          <a:prstGeom prst="rect">
            <a:avLst/>
          </a:prstGeom>
          <a:solidFill>
            <a:schemeClr val="accent2">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solidFill>
                  <a:schemeClr val="bg1"/>
                </a:solidFill>
                <a:latin typeface="Century Gothic"/>
              </a:rPr>
              <a:t>Widened footways</a:t>
            </a:r>
            <a:endParaRPr lang="en-US">
              <a:solidFill>
                <a:schemeClr val="bg1"/>
              </a:solidFill>
            </a:endParaRPr>
          </a:p>
          <a:p>
            <a:pPr algn="ctr"/>
            <a:r>
              <a:rPr lang="en-GB" sz="1400">
                <a:solidFill>
                  <a:schemeClr val="bg1"/>
                </a:solidFill>
                <a:latin typeface="Century Gothic"/>
              </a:rPr>
              <a:t>Removal of median</a:t>
            </a:r>
            <a:endParaRPr lang="en-GB">
              <a:solidFill>
                <a:schemeClr val="bg1"/>
              </a:solidFill>
            </a:endParaRPr>
          </a:p>
          <a:p>
            <a:pPr algn="ctr"/>
            <a:r>
              <a:rPr lang="en-GB" sz="1400">
                <a:solidFill>
                  <a:schemeClr val="bg1"/>
                </a:solidFill>
                <a:latin typeface="Century Gothic"/>
              </a:rPr>
              <a:t>Roadway reduced to 1 lane per direction</a:t>
            </a:r>
          </a:p>
          <a:p>
            <a:pPr algn="ctr"/>
            <a:r>
              <a:rPr lang="en-GB" sz="1400">
                <a:solidFill>
                  <a:schemeClr val="bg1"/>
                </a:solidFill>
                <a:latin typeface="Century Gothic"/>
              </a:rPr>
              <a:t>Provision of cycle lanes and cycle Parking</a:t>
            </a:r>
          </a:p>
          <a:p>
            <a:pPr algn="ctr"/>
            <a:r>
              <a:rPr lang="en-GB" sz="1400">
                <a:solidFill>
                  <a:schemeClr val="bg1"/>
                </a:solidFill>
                <a:latin typeface="Century Gothic"/>
              </a:rPr>
              <a:t>Southbound Cycleway segregated by plant lane </a:t>
            </a:r>
            <a:endParaRPr lang="en-GB" sz="1400">
              <a:solidFill>
                <a:schemeClr val="bg1"/>
              </a:solidFill>
              <a:latin typeface="Century Gothic" panose="020B0502020202020204" pitchFamily="34" charset="0"/>
            </a:endParaRPr>
          </a:p>
        </p:txBody>
      </p:sp>
      <p:sp>
        <p:nvSpPr>
          <p:cNvPr id="9" name="文本框 22">
            <a:extLst>
              <a:ext uri="{FF2B5EF4-FFF2-40B4-BE49-F238E27FC236}">
                <a16:creationId xmlns:a16="http://schemas.microsoft.com/office/drawing/2014/main" id="{E6091938-9A48-1840-9190-1A875FACF239}"/>
              </a:ext>
            </a:extLst>
          </p:cNvPr>
          <p:cNvSpPr txBox="1"/>
          <p:nvPr/>
        </p:nvSpPr>
        <p:spPr>
          <a:xfrm>
            <a:off x="2402079" y="5373844"/>
            <a:ext cx="5974576"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800">
                <a:solidFill>
                  <a:schemeClr val="bg1">
                    <a:lumMod val="65000"/>
                  </a:schemeClr>
                </a:solidFill>
                <a:latin typeface="Lato"/>
                <a:ea typeface="Lato"/>
                <a:cs typeface="Lato"/>
              </a:rPr>
              <a:t>Drawing created by Jana El Hajj</a:t>
            </a:r>
            <a:endParaRPr lang="en-US" altLang="zh-CN"/>
          </a:p>
        </p:txBody>
      </p:sp>
    </p:spTree>
    <p:extLst>
      <p:ext uri="{BB962C8B-B14F-4D97-AF65-F5344CB8AC3E}">
        <p14:creationId xmlns:p14="http://schemas.microsoft.com/office/powerpoint/2010/main" val="206985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7871BCE-C9B7-F9EA-B0E9-45202080014D}"/>
              </a:ext>
            </a:extLst>
          </p:cNvPr>
          <p:cNvPicPr>
            <a:picLocks noChangeAspect="1"/>
          </p:cNvPicPr>
          <p:nvPr/>
        </p:nvPicPr>
        <p:blipFill>
          <a:blip r:embed="rId3"/>
          <a:stretch>
            <a:fillRect/>
          </a:stretch>
        </p:blipFill>
        <p:spPr>
          <a:xfrm>
            <a:off x="65941" y="2077440"/>
            <a:ext cx="12126059" cy="4809355"/>
          </a:xfrm>
          <a:prstGeom prst="rect">
            <a:avLst/>
          </a:prstGeom>
        </p:spPr>
      </p:pic>
      <p:sp>
        <p:nvSpPr>
          <p:cNvPr id="2" name="Slide Number Placeholder 1">
            <a:extLst>
              <a:ext uri="{FF2B5EF4-FFF2-40B4-BE49-F238E27FC236}">
                <a16:creationId xmlns:a16="http://schemas.microsoft.com/office/drawing/2014/main" id="{44D164C2-C2F3-45FB-2598-EFB17E3264DD}"/>
              </a:ext>
            </a:extLst>
          </p:cNvPr>
          <p:cNvSpPr>
            <a:spLocks noGrp="1"/>
          </p:cNvSpPr>
          <p:nvPr>
            <p:ph type="sldNum" sz="quarter" idx="12"/>
          </p:nvPr>
        </p:nvSpPr>
        <p:spPr/>
        <p:txBody>
          <a:bodyPr/>
          <a:lstStyle/>
          <a:p>
            <a:fld id="{67CD9484-C38E-4E33-85DD-23534EA53F3D}" type="slidenum">
              <a:rPr lang="en-GB" smtClean="0"/>
              <a:t>22</a:t>
            </a:fld>
            <a:endParaRPr lang="en-GB"/>
          </a:p>
        </p:txBody>
      </p:sp>
      <p:grpSp>
        <p:nvGrpSpPr>
          <p:cNvPr id="6" name="Group 5">
            <a:extLst>
              <a:ext uri="{FF2B5EF4-FFF2-40B4-BE49-F238E27FC236}">
                <a16:creationId xmlns:a16="http://schemas.microsoft.com/office/drawing/2014/main" id="{76A479AC-E9C8-25AE-FBFE-7F988ABCE5C9}"/>
              </a:ext>
            </a:extLst>
          </p:cNvPr>
          <p:cNvGrpSpPr/>
          <p:nvPr/>
        </p:nvGrpSpPr>
        <p:grpSpPr>
          <a:xfrm>
            <a:off x="2719885" y="231159"/>
            <a:ext cx="2185447" cy="4482125"/>
            <a:chOff x="1468345" y="145255"/>
            <a:chExt cx="2185447" cy="4482125"/>
          </a:xfrm>
        </p:grpSpPr>
        <p:cxnSp>
          <p:nvCxnSpPr>
            <p:cNvPr id="7" name="Straight Connector 6">
              <a:extLst>
                <a:ext uri="{FF2B5EF4-FFF2-40B4-BE49-F238E27FC236}">
                  <a16:creationId xmlns:a16="http://schemas.microsoft.com/office/drawing/2014/main" id="{1CB3BC11-EB87-1046-8BAB-A6DB5C3643D5}"/>
                </a:ext>
              </a:extLst>
            </p:cNvPr>
            <p:cNvCxnSpPr>
              <a:cxnSpLocks/>
              <a:endCxn id="9" idx="0"/>
            </p:cNvCxnSpPr>
            <p:nvPr/>
          </p:nvCxnSpPr>
          <p:spPr>
            <a:xfrm>
              <a:off x="2499368" y="1795820"/>
              <a:ext cx="283799" cy="25795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6C2E576-1BF4-E92C-D447-FE7A0FAFE8BA}"/>
                </a:ext>
              </a:extLst>
            </p:cNvPr>
            <p:cNvSpPr>
              <a:spLocks noChangeAspect="1"/>
            </p:cNvSpPr>
            <p:nvPr/>
          </p:nvSpPr>
          <p:spPr>
            <a:xfrm>
              <a:off x="1468345" y="145255"/>
              <a:ext cx="2185447" cy="210253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BE418792-3331-712F-67D3-5FEE5C007147}"/>
                </a:ext>
              </a:extLst>
            </p:cNvPr>
            <p:cNvSpPr/>
            <p:nvPr/>
          </p:nvSpPr>
          <p:spPr>
            <a:xfrm>
              <a:off x="2657167" y="4375380"/>
              <a:ext cx="252000" cy="252000"/>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DD92BBC-E85F-C45F-6899-09F18DDEC698}"/>
              </a:ext>
            </a:extLst>
          </p:cNvPr>
          <p:cNvGrpSpPr/>
          <p:nvPr/>
        </p:nvGrpSpPr>
        <p:grpSpPr>
          <a:xfrm>
            <a:off x="4034707" y="1461881"/>
            <a:ext cx="2278744" cy="2999403"/>
            <a:chOff x="3192966" y="-2080560"/>
            <a:chExt cx="2278744" cy="2999403"/>
          </a:xfrm>
        </p:grpSpPr>
        <p:cxnSp>
          <p:nvCxnSpPr>
            <p:cNvPr id="11" name="Straight Connector 10">
              <a:extLst>
                <a:ext uri="{FF2B5EF4-FFF2-40B4-BE49-F238E27FC236}">
                  <a16:creationId xmlns:a16="http://schemas.microsoft.com/office/drawing/2014/main" id="{2B01841B-FA9E-724E-F329-5755BA333F29}"/>
                </a:ext>
              </a:extLst>
            </p:cNvPr>
            <p:cNvCxnSpPr>
              <a:cxnSpLocks/>
              <a:endCxn id="9" idx="0"/>
            </p:cNvCxnSpPr>
            <p:nvPr/>
          </p:nvCxnSpPr>
          <p:spPr>
            <a:xfrm flipH="1">
              <a:off x="3192966" y="-674166"/>
              <a:ext cx="706678" cy="1593009"/>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1324144-F792-EF69-08F3-2984BA160762}"/>
                </a:ext>
              </a:extLst>
            </p:cNvPr>
            <p:cNvSpPr>
              <a:spLocks noChangeAspect="1"/>
            </p:cNvSpPr>
            <p:nvPr/>
          </p:nvSpPr>
          <p:spPr>
            <a:xfrm>
              <a:off x="3611629" y="-2080560"/>
              <a:ext cx="1860081" cy="178951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ACF45068-7314-BA5D-4A49-B45ADBCC7652}"/>
              </a:ext>
            </a:extLst>
          </p:cNvPr>
          <p:cNvGrpSpPr/>
          <p:nvPr/>
        </p:nvGrpSpPr>
        <p:grpSpPr>
          <a:xfrm>
            <a:off x="7132435" y="231159"/>
            <a:ext cx="2504235" cy="3475332"/>
            <a:chOff x="923086" y="1337355"/>
            <a:chExt cx="2504235" cy="3475332"/>
          </a:xfrm>
        </p:grpSpPr>
        <p:cxnSp>
          <p:nvCxnSpPr>
            <p:cNvPr id="15" name="Straight Connector 14">
              <a:extLst>
                <a:ext uri="{FF2B5EF4-FFF2-40B4-BE49-F238E27FC236}">
                  <a16:creationId xmlns:a16="http://schemas.microsoft.com/office/drawing/2014/main" id="{58678491-3E2B-A2D5-75F0-0AA2D8E415BA}"/>
                </a:ext>
              </a:extLst>
            </p:cNvPr>
            <p:cNvCxnSpPr>
              <a:cxnSpLocks/>
              <a:endCxn id="17" idx="0"/>
            </p:cNvCxnSpPr>
            <p:nvPr/>
          </p:nvCxnSpPr>
          <p:spPr>
            <a:xfrm flipH="1">
              <a:off x="1621932" y="2869728"/>
              <a:ext cx="340456" cy="169095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F09B398-1542-226B-23AE-A0552316968B}"/>
                </a:ext>
              </a:extLst>
            </p:cNvPr>
            <p:cNvSpPr/>
            <p:nvPr/>
          </p:nvSpPr>
          <p:spPr>
            <a:xfrm>
              <a:off x="923086" y="1337355"/>
              <a:ext cx="2504235" cy="2409232"/>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CCBEECC1-9C88-E0AA-C399-0A45936A7D08}"/>
                </a:ext>
              </a:extLst>
            </p:cNvPr>
            <p:cNvSpPr/>
            <p:nvPr/>
          </p:nvSpPr>
          <p:spPr>
            <a:xfrm>
              <a:off x="1495932" y="4560687"/>
              <a:ext cx="252000" cy="252000"/>
            </a:xfrm>
            <a:prstGeom prst="ellipse">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8812C795-F95A-B9CA-E362-5E7AB4872E78}"/>
              </a:ext>
            </a:extLst>
          </p:cNvPr>
          <p:cNvGrpSpPr/>
          <p:nvPr/>
        </p:nvGrpSpPr>
        <p:grpSpPr>
          <a:xfrm>
            <a:off x="516254" y="1135263"/>
            <a:ext cx="2093301" cy="2831870"/>
            <a:chOff x="1310869" y="1795510"/>
            <a:chExt cx="2093301" cy="2831870"/>
          </a:xfrm>
        </p:grpSpPr>
        <p:cxnSp>
          <p:nvCxnSpPr>
            <p:cNvPr id="19" name="Straight Connector 18">
              <a:extLst>
                <a:ext uri="{FF2B5EF4-FFF2-40B4-BE49-F238E27FC236}">
                  <a16:creationId xmlns:a16="http://schemas.microsoft.com/office/drawing/2014/main" id="{54E0E51C-D9E3-67F0-C7B8-327150DD0BDA}"/>
                </a:ext>
              </a:extLst>
            </p:cNvPr>
            <p:cNvCxnSpPr>
              <a:cxnSpLocks/>
              <a:endCxn id="21" idx="0"/>
            </p:cNvCxnSpPr>
            <p:nvPr/>
          </p:nvCxnSpPr>
          <p:spPr>
            <a:xfrm>
              <a:off x="2348492" y="2541971"/>
              <a:ext cx="434675" cy="183340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61728CB-74E6-16D9-D02F-440E4C2D7586}"/>
                </a:ext>
              </a:extLst>
            </p:cNvPr>
            <p:cNvSpPr>
              <a:spLocks noChangeAspect="1"/>
            </p:cNvSpPr>
            <p:nvPr/>
          </p:nvSpPr>
          <p:spPr>
            <a:xfrm>
              <a:off x="1310869" y="1795510"/>
              <a:ext cx="2093301" cy="2013888"/>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1C49BAE1-06C5-7585-A856-9C724DF1DE3D}"/>
                </a:ext>
              </a:extLst>
            </p:cNvPr>
            <p:cNvSpPr/>
            <p:nvPr/>
          </p:nvSpPr>
          <p:spPr>
            <a:xfrm>
              <a:off x="2657167" y="4375380"/>
              <a:ext cx="252000" cy="252000"/>
            </a:xfrm>
            <a:prstGeom prst="ellipse">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19770CDA-9E81-8597-899C-795326CF46FB}"/>
              </a:ext>
            </a:extLst>
          </p:cNvPr>
          <p:cNvGrpSpPr/>
          <p:nvPr/>
        </p:nvGrpSpPr>
        <p:grpSpPr>
          <a:xfrm>
            <a:off x="9809705" y="1311362"/>
            <a:ext cx="2168063" cy="3271110"/>
            <a:chOff x="1264460" y="1890736"/>
            <a:chExt cx="2168063" cy="3271110"/>
          </a:xfrm>
        </p:grpSpPr>
        <p:cxnSp>
          <p:nvCxnSpPr>
            <p:cNvPr id="23" name="Straight Connector 22">
              <a:extLst>
                <a:ext uri="{FF2B5EF4-FFF2-40B4-BE49-F238E27FC236}">
                  <a16:creationId xmlns:a16="http://schemas.microsoft.com/office/drawing/2014/main" id="{9D4B6424-E2C0-9395-81C6-7E8AE8A31661}"/>
                </a:ext>
              </a:extLst>
            </p:cNvPr>
            <p:cNvCxnSpPr>
              <a:cxnSpLocks/>
              <a:endCxn id="25" idx="0"/>
            </p:cNvCxnSpPr>
            <p:nvPr/>
          </p:nvCxnSpPr>
          <p:spPr>
            <a:xfrm flipH="1">
              <a:off x="1910203" y="3106902"/>
              <a:ext cx="299035" cy="1802944"/>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35DDD2A-F354-777D-BFC4-EC8EA3F1F182}"/>
                </a:ext>
              </a:extLst>
            </p:cNvPr>
            <p:cNvSpPr>
              <a:spLocks noChangeAspect="1"/>
            </p:cNvSpPr>
            <p:nvPr/>
          </p:nvSpPr>
          <p:spPr>
            <a:xfrm>
              <a:off x="1264460" y="1890736"/>
              <a:ext cx="2168063" cy="2085813"/>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466C9A1C-E443-D10C-59DB-768060937467}"/>
                </a:ext>
              </a:extLst>
            </p:cNvPr>
            <p:cNvSpPr/>
            <p:nvPr/>
          </p:nvSpPr>
          <p:spPr>
            <a:xfrm>
              <a:off x="1784203" y="4909846"/>
              <a:ext cx="252000" cy="252000"/>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extBox 2">
            <a:extLst>
              <a:ext uri="{FF2B5EF4-FFF2-40B4-BE49-F238E27FC236}">
                <a16:creationId xmlns:a16="http://schemas.microsoft.com/office/drawing/2014/main" id="{D772D8BD-31F5-036C-289C-B2FB84835360}"/>
              </a:ext>
            </a:extLst>
          </p:cNvPr>
          <p:cNvSpPr txBox="1"/>
          <p:nvPr/>
        </p:nvSpPr>
        <p:spPr>
          <a:xfrm>
            <a:off x="3474864" y="6604408"/>
            <a:ext cx="876323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50">
                <a:solidFill>
                  <a:schemeClr val="bg2">
                    <a:lumMod val="75000"/>
                  </a:schemeClr>
                </a:solidFill>
                <a:latin typeface="Century Gothic" panose="020B0502020202020204" pitchFamily="34" charset="0"/>
              </a:rPr>
              <a:t>(</a:t>
            </a:r>
            <a:r>
              <a:rPr lang="en-US" sz="1050" err="1">
                <a:solidFill>
                  <a:schemeClr val="bg2">
                    <a:lumMod val="75000"/>
                  </a:schemeClr>
                </a:solidFill>
                <a:latin typeface="Century Gothic" panose="020B0502020202020204" pitchFamily="34" charset="0"/>
              </a:rPr>
              <a:t>StyleBlueprint</a:t>
            </a:r>
            <a:r>
              <a:rPr lang="en-US" sz="1050">
                <a:solidFill>
                  <a:schemeClr val="bg2">
                    <a:lumMod val="75000"/>
                  </a:schemeClr>
                </a:solidFill>
                <a:latin typeface="Century Gothic" panose="020B0502020202020204" pitchFamily="34" charset="0"/>
              </a:rPr>
              <a:t>, 2023; </a:t>
            </a:r>
            <a:r>
              <a:rPr lang="en-US" sz="1050">
                <a:solidFill>
                  <a:schemeClr val="bg2">
                    <a:lumMod val="75000"/>
                  </a:schemeClr>
                </a:solidFill>
                <a:latin typeface="Century Gothic" panose="020B0502020202020204" pitchFamily="34" charset="0"/>
                <a:ea typeface="+mn-lt"/>
                <a:cs typeface="+mn-lt"/>
              </a:rPr>
              <a:t>Microsoft Local, </a:t>
            </a:r>
            <a:r>
              <a:rPr lang="en-US" sz="1050">
                <a:solidFill>
                  <a:schemeClr val="bg2">
                    <a:lumMod val="75000"/>
                  </a:schemeClr>
                </a:solidFill>
                <a:latin typeface="Century Gothic" panose="020B0502020202020204" pitchFamily="34" charset="0"/>
              </a:rPr>
              <a:t>2020; </a:t>
            </a:r>
            <a:r>
              <a:rPr lang="en-US" sz="1050" err="1">
                <a:solidFill>
                  <a:schemeClr val="bg2">
                    <a:lumMod val="75000"/>
                  </a:schemeClr>
                </a:solidFill>
                <a:latin typeface="Century Gothic" panose="020B0502020202020204" pitchFamily="34" charset="0"/>
              </a:rPr>
              <a:t>Feeldesain</a:t>
            </a:r>
            <a:r>
              <a:rPr lang="en-US" sz="1050">
                <a:solidFill>
                  <a:schemeClr val="bg2">
                    <a:lumMod val="75000"/>
                  </a:schemeClr>
                </a:solidFill>
                <a:latin typeface="Century Gothic" panose="020B0502020202020204" pitchFamily="34" charset="0"/>
              </a:rPr>
              <a:t>, 2011; Simpson, 2023; Maus, 2016; Drawing by Jemma Richmond)</a:t>
            </a:r>
          </a:p>
        </p:txBody>
      </p:sp>
    </p:spTree>
    <p:extLst>
      <p:ext uri="{BB962C8B-B14F-4D97-AF65-F5344CB8AC3E}">
        <p14:creationId xmlns:p14="http://schemas.microsoft.com/office/powerpoint/2010/main" val="1294331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0F212-B90E-0DF9-AC40-0E2D499205F7}"/>
              </a:ext>
            </a:extLst>
          </p:cNvPr>
          <p:cNvSpPr>
            <a:spLocks noGrp="1"/>
          </p:cNvSpPr>
          <p:nvPr>
            <p:ph type="title"/>
          </p:nvPr>
        </p:nvSpPr>
        <p:spPr/>
        <p:txBody>
          <a:bodyPr/>
          <a:lstStyle/>
          <a:p>
            <a:r>
              <a:rPr lang="en-US"/>
              <a:t>Multi-Criteria Analysis</a:t>
            </a:r>
            <a:endParaRPr lang="en-GB"/>
          </a:p>
        </p:txBody>
      </p:sp>
      <p:sp>
        <p:nvSpPr>
          <p:cNvPr id="3" name="Text Placeholder 2">
            <a:extLst>
              <a:ext uri="{FF2B5EF4-FFF2-40B4-BE49-F238E27FC236}">
                <a16:creationId xmlns:a16="http://schemas.microsoft.com/office/drawing/2014/main" id="{806092A8-27A6-D551-8749-7B5E3D098A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2BE316B-C8DF-414B-726F-596F1D062385}"/>
              </a:ext>
            </a:extLst>
          </p:cNvPr>
          <p:cNvSpPr>
            <a:spLocks noGrp="1"/>
          </p:cNvSpPr>
          <p:nvPr>
            <p:ph type="sldNum" sz="quarter" idx="12"/>
          </p:nvPr>
        </p:nvSpPr>
        <p:spPr/>
        <p:txBody>
          <a:bodyPr/>
          <a:lstStyle/>
          <a:p>
            <a:fld id="{67CD9484-C38E-4E33-85DD-23534EA53F3D}" type="slidenum">
              <a:rPr lang="en-GB" smtClean="0"/>
              <a:pPr/>
              <a:t>23</a:t>
            </a:fld>
            <a:endParaRPr lang="en-GB"/>
          </a:p>
        </p:txBody>
      </p:sp>
      <p:sp>
        <p:nvSpPr>
          <p:cNvPr id="5" name="文本框 22">
            <a:extLst>
              <a:ext uri="{FF2B5EF4-FFF2-40B4-BE49-F238E27FC236}">
                <a16:creationId xmlns:a16="http://schemas.microsoft.com/office/drawing/2014/main" id="{E52741F6-BB18-19FC-1375-B8505BB56F7E}"/>
              </a:ext>
            </a:extLst>
          </p:cNvPr>
          <p:cNvSpPr txBox="1"/>
          <p:nvPr/>
        </p:nvSpPr>
        <p:spPr>
          <a:xfrm rot="5400000">
            <a:off x="11012825" y="952588"/>
            <a:ext cx="2000700"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a:solidFill>
                  <a:schemeClr val="bg1"/>
                </a:solidFill>
                <a:latin typeface="Lato"/>
                <a:ea typeface="Lato"/>
                <a:cs typeface="Lato"/>
              </a:rPr>
              <a:t>Photograph by Amelia Hatfield</a:t>
            </a:r>
            <a:endParaRPr lang="en-US" altLang="zh-CN">
              <a:solidFill>
                <a:schemeClr val="bg1"/>
              </a:solidFill>
            </a:endParaRPr>
          </a:p>
        </p:txBody>
      </p:sp>
    </p:spTree>
    <p:extLst>
      <p:ext uri="{BB962C8B-B14F-4D97-AF65-F5344CB8AC3E}">
        <p14:creationId xmlns:p14="http://schemas.microsoft.com/office/powerpoint/2010/main" val="877188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304B99-3AA0-B0EA-A4D7-6AA61207084D}"/>
              </a:ext>
            </a:extLst>
          </p:cNvPr>
          <p:cNvGraphicFramePr>
            <a:graphicFrameLocks noGrp="1"/>
          </p:cNvGraphicFramePr>
          <p:nvPr>
            <p:extLst>
              <p:ext uri="{D42A27DB-BD31-4B8C-83A1-F6EECF244321}">
                <p14:modId xmlns:p14="http://schemas.microsoft.com/office/powerpoint/2010/main" val="1339988395"/>
              </p:ext>
            </p:extLst>
          </p:nvPr>
        </p:nvGraphicFramePr>
        <p:xfrm>
          <a:off x="320615" y="272061"/>
          <a:ext cx="11550769" cy="5628634"/>
        </p:xfrm>
        <a:graphic>
          <a:graphicData uri="http://schemas.openxmlformats.org/drawingml/2006/table">
            <a:tbl>
              <a:tblPr>
                <a:tableStyleId>{5C22544A-7EE6-4342-B048-85BDC9FD1C3A}</a:tableStyleId>
              </a:tblPr>
              <a:tblGrid>
                <a:gridCol w="1001167">
                  <a:extLst>
                    <a:ext uri="{9D8B030D-6E8A-4147-A177-3AD203B41FA5}">
                      <a16:colId xmlns:a16="http://schemas.microsoft.com/office/drawing/2014/main" val="3456360110"/>
                    </a:ext>
                  </a:extLst>
                </a:gridCol>
                <a:gridCol w="1849168">
                  <a:extLst>
                    <a:ext uri="{9D8B030D-6E8A-4147-A177-3AD203B41FA5}">
                      <a16:colId xmlns:a16="http://schemas.microsoft.com/office/drawing/2014/main" val="3130367986"/>
                    </a:ext>
                  </a:extLst>
                </a:gridCol>
                <a:gridCol w="1568992">
                  <a:extLst>
                    <a:ext uri="{9D8B030D-6E8A-4147-A177-3AD203B41FA5}">
                      <a16:colId xmlns:a16="http://schemas.microsoft.com/office/drawing/2014/main" val="3426609413"/>
                    </a:ext>
                  </a:extLst>
                </a:gridCol>
                <a:gridCol w="1019844">
                  <a:extLst>
                    <a:ext uri="{9D8B030D-6E8A-4147-A177-3AD203B41FA5}">
                      <a16:colId xmlns:a16="http://schemas.microsoft.com/office/drawing/2014/main" val="297361751"/>
                    </a:ext>
                  </a:extLst>
                </a:gridCol>
                <a:gridCol w="717254">
                  <a:extLst>
                    <a:ext uri="{9D8B030D-6E8A-4147-A177-3AD203B41FA5}">
                      <a16:colId xmlns:a16="http://schemas.microsoft.com/office/drawing/2014/main" val="1879083709"/>
                    </a:ext>
                  </a:extLst>
                </a:gridCol>
                <a:gridCol w="732196">
                  <a:extLst>
                    <a:ext uri="{9D8B030D-6E8A-4147-A177-3AD203B41FA5}">
                      <a16:colId xmlns:a16="http://schemas.microsoft.com/office/drawing/2014/main" val="2938671058"/>
                    </a:ext>
                  </a:extLst>
                </a:gridCol>
                <a:gridCol w="717254">
                  <a:extLst>
                    <a:ext uri="{9D8B030D-6E8A-4147-A177-3AD203B41FA5}">
                      <a16:colId xmlns:a16="http://schemas.microsoft.com/office/drawing/2014/main" val="1188727772"/>
                    </a:ext>
                  </a:extLst>
                </a:gridCol>
                <a:gridCol w="777024">
                  <a:extLst>
                    <a:ext uri="{9D8B030D-6E8A-4147-A177-3AD203B41FA5}">
                      <a16:colId xmlns:a16="http://schemas.microsoft.com/office/drawing/2014/main" val="3972248159"/>
                    </a:ext>
                  </a:extLst>
                </a:gridCol>
                <a:gridCol w="717254">
                  <a:extLst>
                    <a:ext uri="{9D8B030D-6E8A-4147-A177-3AD203B41FA5}">
                      <a16:colId xmlns:a16="http://schemas.microsoft.com/office/drawing/2014/main" val="4216627503"/>
                    </a:ext>
                  </a:extLst>
                </a:gridCol>
                <a:gridCol w="866681">
                  <a:extLst>
                    <a:ext uri="{9D8B030D-6E8A-4147-A177-3AD203B41FA5}">
                      <a16:colId xmlns:a16="http://schemas.microsoft.com/office/drawing/2014/main" val="211693872"/>
                    </a:ext>
                  </a:extLst>
                </a:gridCol>
                <a:gridCol w="717254">
                  <a:extLst>
                    <a:ext uri="{9D8B030D-6E8A-4147-A177-3AD203B41FA5}">
                      <a16:colId xmlns:a16="http://schemas.microsoft.com/office/drawing/2014/main" val="2774487614"/>
                    </a:ext>
                  </a:extLst>
                </a:gridCol>
                <a:gridCol w="866681">
                  <a:extLst>
                    <a:ext uri="{9D8B030D-6E8A-4147-A177-3AD203B41FA5}">
                      <a16:colId xmlns:a16="http://schemas.microsoft.com/office/drawing/2014/main" val="1732260996"/>
                    </a:ext>
                  </a:extLst>
                </a:gridCol>
              </a:tblGrid>
              <a:tr h="412852">
                <a:tc gridSpan="4">
                  <a:txBody>
                    <a:bodyPr/>
                    <a:lstStyle/>
                    <a:p>
                      <a:pPr algn="l" fontAlgn="b"/>
                      <a:endParaRPr lang="en-GB" sz="1100" b="1" i="0" u="none" strike="noStrike">
                        <a:solidFill>
                          <a:schemeClr val="bg1"/>
                        </a:solidFill>
                        <a:effectLst/>
                        <a:latin typeface="Century Gothic" panose="020B0502020202020204" pitchFamily="34" charset="0"/>
                      </a:endParaRPr>
                    </a:p>
                  </a:txBody>
                  <a:tcPr marL="7977" marR="7977" marT="7977" marB="0"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hMerge="1">
                  <a:txBody>
                    <a:bodyPr/>
                    <a:lstStyle/>
                    <a:p>
                      <a:endParaRPr lang="en-GB"/>
                    </a:p>
                  </a:txBody>
                  <a:tcPr/>
                </a:tc>
                <a:tc hMerge="1">
                  <a:txBody>
                    <a:bodyPr/>
                    <a:lstStyle/>
                    <a:p>
                      <a:pPr algn="l" fontAlgn="b"/>
                      <a:endParaRPr lang="en-GB" sz="1000" b="1" i="0" u="none" strike="noStrike">
                        <a:solidFill>
                          <a:srgbClr val="000000"/>
                        </a:solidFill>
                        <a:effectLst/>
                        <a:latin typeface="Century Gothic" panose="020B0502020202020204" pitchFamily="34" charset="0"/>
                      </a:endParaRPr>
                    </a:p>
                  </a:txBody>
                  <a:tcPr marL="7977" marR="7977" marT="7977" marB="0" anchor="b"/>
                </a:tc>
                <a:tc hMerge="1">
                  <a:txBody>
                    <a:bodyPr/>
                    <a:lstStyle/>
                    <a:p>
                      <a:pPr algn="l" fontAlgn="b"/>
                      <a:endParaRPr lang="en-GB" sz="1000" b="1" i="0" u="none" strike="noStrike">
                        <a:solidFill>
                          <a:srgbClr val="000000"/>
                        </a:solidFill>
                        <a:effectLst/>
                        <a:latin typeface="Century Gothic" panose="020B0502020202020204" pitchFamily="34" charset="0"/>
                      </a:endParaRPr>
                    </a:p>
                  </a:txBody>
                  <a:tcPr marL="7977" marR="7977" marT="7977" marB="0" anchor="b"/>
                </a:tc>
                <a:tc gridSpan="2">
                  <a:txBody>
                    <a:bodyPr/>
                    <a:lstStyle/>
                    <a:p>
                      <a:pPr algn="ctr" fontAlgn="b"/>
                      <a:r>
                        <a:rPr lang="en-GB" sz="1400" b="1" u="none" strike="noStrike">
                          <a:solidFill>
                            <a:schemeClr val="bg1"/>
                          </a:solidFill>
                          <a:effectLst/>
                          <a:latin typeface="Century Gothic" panose="020B0502020202020204" pitchFamily="34" charset="0"/>
                        </a:rPr>
                        <a:t>BAU</a:t>
                      </a:r>
                      <a:endParaRPr lang="en-GB" sz="1400" b="1" i="0" u="none" strike="noStrike">
                        <a:solidFill>
                          <a:schemeClr val="bg1"/>
                        </a:solidFill>
                        <a:effectLst/>
                        <a:latin typeface="Century Gothic" panose="020B0502020202020204" pitchFamily="34" charset="0"/>
                      </a:endParaRPr>
                    </a:p>
                  </a:txBody>
                  <a:tcPr marL="7977" marR="7977" marT="7977" marB="0" anchor="b">
                    <a:solidFill>
                      <a:schemeClr val="accent1">
                        <a:lumMod val="75000"/>
                      </a:schemeClr>
                    </a:solidFill>
                  </a:tcPr>
                </a:tc>
                <a:tc hMerge="1">
                  <a:txBody>
                    <a:bodyPr/>
                    <a:lstStyle/>
                    <a:p>
                      <a:endParaRPr lang="en-GB"/>
                    </a:p>
                  </a:txBody>
                  <a:tcPr/>
                </a:tc>
                <a:tc gridSpan="2">
                  <a:txBody>
                    <a:bodyPr/>
                    <a:lstStyle/>
                    <a:p>
                      <a:pPr algn="ctr" fontAlgn="b"/>
                      <a:r>
                        <a:rPr lang="en-GB" sz="1400" b="1" u="none" strike="noStrike">
                          <a:solidFill>
                            <a:schemeClr val="bg1"/>
                          </a:solidFill>
                          <a:effectLst/>
                          <a:latin typeface="Century Gothic" panose="020B0502020202020204" pitchFamily="34" charset="0"/>
                        </a:rPr>
                        <a:t>Package 1</a:t>
                      </a:r>
                      <a:endParaRPr lang="en-GB" sz="1400" b="1" i="0" u="none" strike="noStrike">
                        <a:solidFill>
                          <a:schemeClr val="bg1"/>
                        </a:solidFill>
                        <a:effectLst/>
                        <a:latin typeface="Century Gothic" panose="020B0502020202020204" pitchFamily="34" charset="0"/>
                      </a:endParaRPr>
                    </a:p>
                  </a:txBody>
                  <a:tcPr marL="7977" marR="7977" marT="7977" marB="0" anchor="b">
                    <a:solidFill>
                      <a:schemeClr val="accent1">
                        <a:lumMod val="75000"/>
                      </a:schemeClr>
                    </a:solidFill>
                  </a:tcPr>
                </a:tc>
                <a:tc hMerge="1">
                  <a:txBody>
                    <a:bodyPr/>
                    <a:lstStyle/>
                    <a:p>
                      <a:endParaRPr lang="en-GB"/>
                    </a:p>
                  </a:txBody>
                  <a:tcPr/>
                </a:tc>
                <a:tc gridSpan="2">
                  <a:txBody>
                    <a:bodyPr/>
                    <a:lstStyle/>
                    <a:p>
                      <a:pPr algn="ctr" fontAlgn="b"/>
                      <a:r>
                        <a:rPr lang="en-US" sz="1400" b="1" u="none" strike="noStrike">
                          <a:solidFill>
                            <a:schemeClr val="bg1"/>
                          </a:solidFill>
                          <a:effectLst/>
                          <a:latin typeface="Century Gothic" panose="020B0502020202020204" pitchFamily="34" charset="0"/>
                        </a:rPr>
                        <a:t>Package 2</a:t>
                      </a:r>
                      <a:endParaRPr lang="en-US" sz="1400" b="1" i="0" u="none" strike="noStrike">
                        <a:solidFill>
                          <a:schemeClr val="bg1"/>
                        </a:solidFill>
                        <a:effectLst/>
                        <a:latin typeface="Century Gothic" panose="020B0502020202020204" pitchFamily="34" charset="0"/>
                      </a:endParaRPr>
                    </a:p>
                  </a:txBody>
                  <a:tcPr marL="7977" marR="7977" marT="7977" marB="0" anchor="b">
                    <a:solidFill>
                      <a:schemeClr val="accent1">
                        <a:lumMod val="75000"/>
                      </a:schemeClr>
                    </a:solidFill>
                  </a:tcPr>
                </a:tc>
                <a:tc hMerge="1">
                  <a:txBody>
                    <a:bodyPr/>
                    <a:lstStyle/>
                    <a:p>
                      <a:endParaRPr lang="en-GB"/>
                    </a:p>
                  </a:txBody>
                  <a:tcPr/>
                </a:tc>
                <a:tc gridSpan="2">
                  <a:txBody>
                    <a:bodyPr/>
                    <a:lstStyle/>
                    <a:p>
                      <a:pPr algn="ctr" fontAlgn="b"/>
                      <a:r>
                        <a:rPr lang="en-US" sz="1400" b="1" u="none" strike="noStrike">
                          <a:solidFill>
                            <a:schemeClr val="bg1"/>
                          </a:solidFill>
                          <a:effectLst/>
                          <a:latin typeface="Century Gothic" panose="020B0502020202020204" pitchFamily="34" charset="0"/>
                        </a:rPr>
                        <a:t>Package 3</a:t>
                      </a:r>
                      <a:endParaRPr lang="en-US" sz="1400" b="1" i="0" u="none" strike="noStrike">
                        <a:solidFill>
                          <a:schemeClr val="bg1"/>
                        </a:solidFill>
                        <a:effectLst/>
                        <a:latin typeface="Century Gothic" panose="020B0502020202020204" pitchFamily="34" charset="0"/>
                      </a:endParaRPr>
                    </a:p>
                  </a:txBody>
                  <a:tcPr marL="7977" marR="7977" marT="7977" marB="0" anchor="b">
                    <a:solidFill>
                      <a:schemeClr val="accent1">
                        <a:lumMod val="75000"/>
                      </a:schemeClr>
                    </a:solidFill>
                  </a:tcPr>
                </a:tc>
                <a:tc hMerge="1">
                  <a:txBody>
                    <a:bodyPr/>
                    <a:lstStyle/>
                    <a:p>
                      <a:endParaRPr lang="en-GB"/>
                    </a:p>
                  </a:txBody>
                  <a:tcPr/>
                </a:tc>
                <a:extLst>
                  <a:ext uri="{0D108BD9-81ED-4DB2-BD59-A6C34878D82A}">
                    <a16:rowId xmlns:a16="http://schemas.microsoft.com/office/drawing/2014/main" val="678247747"/>
                  </a:ext>
                </a:extLst>
              </a:tr>
              <a:tr h="456192">
                <a:tc>
                  <a:txBody>
                    <a:bodyPr/>
                    <a:lstStyle/>
                    <a:p>
                      <a:pPr algn="ctr" fontAlgn="b"/>
                      <a:r>
                        <a:rPr lang="en-US" sz="1100" b="1" i="0" u="none" strike="noStrike">
                          <a:solidFill>
                            <a:schemeClr val="bg1"/>
                          </a:solidFill>
                          <a:effectLst/>
                          <a:latin typeface="Century Gothic" panose="020B0502020202020204" pitchFamily="34" charset="0"/>
                        </a:rPr>
                        <a:t>Criteria</a:t>
                      </a:r>
                      <a:endParaRPr lang="en-GB" sz="11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ctr"/>
                      <a:r>
                        <a:rPr lang="en-GB" sz="1100" b="1" u="none" strike="noStrike">
                          <a:solidFill>
                            <a:schemeClr val="bg1"/>
                          </a:solidFill>
                          <a:effectLst/>
                          <a:latin typeface="Century Gothic" panose="020B0502020202020204" pitchFamily="34" charset="0"/>
                        </a:rPr>
                        <a:t>Sub- Criteria</a:t>
                      </a:r>
                      <a:endParaRPr lang="en-GB" sz="11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ctr"/>
                      <a:r>
                        <a:rPr lang="en-GB" sz="1100" b="1" i="1" u="none" strike="noStrike">
                          <a:solidFill>
                            <a:schemeClr val="bg1"/>
                          </a:solidFill>
                          <a:effectLst/>
                          <a:latin typeface="Century Gothic" panose="020B0502020202020204" pitchFamily="34" charset="0"/>
                        </a:rPr>
                        <a:t>What is this measuring?</a:t>
                      </a:r>
                    </a:p>
                  </a:txBody>
                  <a:tcPr marL="7977" marR="7977" marT="7977" marB="0" anchor="ctr">
                    <a:solidFill>
                      <a:schemeClr val="accent1">
                        <a:lumMod val="75000"/>
                      </a:schemeClr>
                    </a:solidFill>
                  </a:tcPr>
                </a:tc>
                <a:tc>
                  <a:txBody>
                    <a:bodyPr/>
                    <a:lstStyle/>
                    <a:p>
                      <a:pPr algn="ctr" fontAlgn="ctr"/>
                      <a:r>
                        <a:rPr lang="en-GB" sz="1100" b="1" u="none" strike="noStrike">
                          <a:solidFill>
                            <a:schemeClr val="bg1"/>
                          </a:solidFill>
                          <a:effectLst/>
                          <a:latin typeface="Century Gothic" panose="020B0502020202020204" pitchFamily="34" charset="0"/>
                        </a:rPr>
                        <a:t>WEIGHTING</a:t>
                      </a:r>
                      <a:endParaRPr lang="en-GB" sz="11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100" b="1" u="none" strike="noStrike">
                          <a:solidFill>
                            <a:schemeClr val="bg1"/>
                          </a:solidFill>
                          <a:effectLst/>
                          <a:latin typeface="Century Gothic" panose="020B0502020202020204" pitchFamily="34" charset="0"/>
                        </a:rPr>
                        <a:t>Score</a:t>
                      </a:r>
                      <a:endParaRPr lang="en-GB" sz="11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100" b="1" u="none" strike="noStrike">
                          <a:solidFill>
                            <a:schemeClr val="bg1"/>
                          </a:solidFill>
                          <a:effectLst/>
                          <a:latin typeface="Century Gothic" panose="020B0502020202020204" pitchFamily="34" charset="0"/>
                        </a:rPr>
                        <a:t>Weighted score</a:t>
                      </a:r>
                      <a:endParaRPr lang="en-GB" sz="11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100" b="1" u="none" strike="noStrike">
                          <a:solidFill>
                            <a:schemeClr val="bg1"/>
                          </a:solidFill>
                          <a:effectLst/>
                          <a:latin typeface="Century Gothic" panose="020B0502020202020204" pitchFamily="34" charset="0"/>
                        </a:rPr>
                        <a:t>Score</a:t>
                      </a:r>
                      <a:endParaRPr lang="en-GB" sz="11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100" b="1" u="none" strike="noStrike">
                          <a:solidFill>
                            <a:schemeClr val="bg1"/>
                          </a:solidFill>
                          <a:effectLst/>
                          <a:latin typeface="Century Gothic" panose="020B0502020202020204" pitchFamily="34" charset="0"/>
                        </a:rPr>
                        <a:t>Weighted score</a:t>
                      </a:r>
                      <a:endParaRPr lang="en-GB" sz="11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100" b="1" u="none" strike="noStrike">
                          <a:solidFill>
                            <a:schemeClr val="bg1"/>
                          </a:solidFill>
                          <a:effectLst/>
                          <a:latin typeface="Century Gothic" panose="020B0502020202020204" pitchFamily="34" charset="0"/>
                        </a:rPr>
                        <a:t>Score</a:t>
                      </a:r>
                      <a:endParaRPr lang="en-GB" sz="11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100" b="1" u="none" strike="noStrike">
                          <a:solidFill>
                            <a:schemeClr val="bg1"/>
                          </a:solidFill>
                          <a:effectLst/>
                          <a:latin typeface="Century Gothic" panose="020B0502020202020204" pitchFamily="34" charset="0"/>
                        </a:rPr>
                        <a:t>Weighted score</a:t>
                      </a:r>
                      <a:endParaRPr lang="en-GB" sz="11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100" b="1" u="none" strike="noStrike">
                          <a:solidFill>
                            <a:schemeClr val="bg1"/>
                          </a:solidFill>
                          <a:effectLst/>
                          <a:latin typeface="Century Gothic" panose="020B0502020202020204" pitchFamily="34" charset="0"/>
                        </a:rPr>
                        <a:t>Score</a:t>
                      </a:r>
                      <a:endParaRPr lang="en-GB" sz="11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100" b="1" u="none" strike="noStrike">
                          <a:solidFill>
                            <a:schemeClr val="bg1"/>
                          </a:solidFill>
                          <a:effectLst/>
                          <a:latin typeface="Century Gothic" panose="020B0502020202020204" pitchFamily="34" charset="0"/>
                        </a:rPr>
                        <a:t>Weighted score</a:t>
                      </a:r>
                      <a:endParaRPr lang="en-GB" sz="11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extLst>
                  <a:ext uri="{0D108BD9-81ED-4DB2-BD59-A6C34878D82A}">
                    <a16:rowId xmlns:a16="http://schemas.microsoft.com/office/drawing/2014/main" val="62113028"/>
                  </a:ext>
                </a:extLst>
              </a:tr>
              <a:tr h="228096">
                <a:tc rowSpan="4">
                  <a:txBody>
                    <a:bodyPr/>
                    <a:lstStyle/>
                    <a:p>
                      <a:pPr algn="ctr" fontAlgn="ctr"/>
                      <a:r>
                        <a:rPr lang="en-GB" sz="1000" u="none" strike="noStrike">
                          <a:effectLst/>
                          <a:latin typeface="Century Gothic" panose="020B0502020202020204" pitchFamily="34" charset="0"/>
                        </a:rPr>
                        <a:t>Demographic groups</a:t>
                      </a:r>
                      <a:endParaRPr lang="en-GB" sz="1000" b="0" i="0" u="none" strike="noStrike">
                        <a:solidFill>
                          <a:srgbClr val="000000"/>
                        </a:solidFill>
                        <a:effectLst/>
                        <a:latin typeface="Century Gothic" panose="020B0502020202020204" pitchFamily="34" charset="0"/>
                      </a:endParaRPr>
                    </a:p>
                  </a:txBody>
                  <a:tcPr marL="7977" marR="7977" marT="7977" marB="0" anchor="ctr">
                    <a:solidFill>
                      <a:schemeClr val="accent2">
                        <a:lumMod val="40000"/>
                        <a:lumOff val="60000"/>
                      </a:schemeClr>
                    </a:solidFill>
                  </a:tcPr>
                </a:tc>
                <a:tc>
                  <a:txBody>
                    <a:bodyPr/>
                    <a:lstStyle/>
                    <a:p>
                      <a:pPr algn="ctr" fontAlgn="ctr"/>
                      <a:r>
                        <a:rPr lang="en-GB" sz="1000" u="none" strike="noStrike">
                          <a:effectLst/>
                          <a:latin typeface="Century Gothic" panose="020B0502020202020204" pitchFamily="34" charset="0"/>
                        </a:rPr>
                        <a:t>Mobility impaired</a:t>
                      </a:r>
                      <a:endParaRPr lang="en-GB" sz="1000" b="0" i="0" u="none" strike="noStrike">
                        <a:solidFill>
                          <a:srgbClr val="000000"/>
                        </a:solidFill>
                        <a:effectLst/>
                        <a:latin typeface="Century Gothic" panose="020B0502020202020204" pitchFamily="34" charset="0"/>
                      </a:endParaRPr>
                    </a:p>
                  </a:txBody>
                  <a:tcPr marL="7977" marR="7977" marT="7977" marB="0" anchor="ctr">
                    <a:solidFill>
                      <a:schemeClr val="accent2">
                        <a:lumMod val="40000"/>
                        <a:lumOff val="60000"/>
                      </a:schemeClr>
                    </a:solidFill>
                  </a:tcPr>
                </a:tc>
                <a:tc rowSpan="7">
                  <a:txBody>
                    <a:bodyPr/>
                    <a:lstStyle/>
                    <a:p>
                      <a:pPr algn="ctr" fontAlgn="ctr"/>
                      <a:r>
                        <a:rPr lang="en-US" sz="1000" i="1" u="none" strike="noStrike">
                          <a:effectLst/>
                          <a:latin typeface="Century Gothic" panose="020B0502020202020204" pitchFamily="34" charset="0"/>
                        </a:rPr>
                        <a:t>How much does the design improve the experience for these groups?</a:t>
                      </a:r>
                      <a:endParaRPr lang="en-US" sz="1000" b="0" i="1"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10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50</a:t>
                      </a:r>
                      <a:endParaRPr lang="en-GB" sz="1000" b="0" i="0" u="none" strike="noStrike">
                        <a:solidFill>
                          <a:srgbClr val="000000"/>
                        </a:solidFill>
                        <a:effectLst/>
                        <a:latin typeface="Century Gothic" panose="020B0502020202020204" pitchFamily="34" charset="0"/>
                      </a:endParaRPr>
                    </a:p>
                  </a:txBody>
                  <a:tcPr marL="7977" marR="7977" marT="7977" marB="0" anchor="ctr"/>
                </a:tc>
                <a:extLst>
                  <a:ext uri="{0D108BD9-81ED-4DB2-BD59-A6C34878D82A}">
                    <a16:rowId xmlns:a16="http://schemas.microsoft.com/office/drawing/2014/main" val="1861798239"/>
                  </a:ext>
                </a:extLst>
              </a:tr>
              <a:tr h="228096">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Families and children</a:t>
                      </a:r>
                      <a:endParaRPr lang="en-GB" sz="1000" b="0" i="0" u="none" strike="noStrike">
                        <a:solidFill>
                          <a:srgbClr val="000000"/>
                        </a:solidFill>
                        <a:effectLst/>
                        <a:latin typeface="Century Gothic" panose="020B0502020202020204" pitchFamily="34" charset="0"/>
                      </a:endParaRPr>
                    </a:p>
                  </a:txBody>
                  <a:tcPr marL="7977" marR="7977" marT="7977" marB="0" anchor="ctr">
                    <a:solidFill>
                      <a:schemeClr val="accent2">
                        <a:lumMod val="40000"/>
                        <a:lumOff val="60000"/>
                      </a:schemeClr>
                    </a:solidFill>
                  </a:tcPr>
                </a:tc>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7</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-21</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21</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21</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35</a:t>
                      </a:r>
                      <a:endParaRPr lang="en-GB" sz="1000" b="0" i="0" u="none" strike="noStrike">
                        <a:solidFill>
                          <a:srgbClr val="000000"/>
                        </a:solidFill>
                        <a:effectLst/>
                        <a:latin typeface="Century Gothic" panose="020B0502020202020204" pitchFamily="34" charset="0"/>
                      </a:endParaRPr>
                    </a:p>
                  </a:txBody>
                  <a:tcPr marL="7977" marR="7977" marT="7977" marB="0" anchor="ctr"/>
                </a:tc>
                <a:extLst>
                  <a:ext uri="{0D108BD9-81ED-4DB2-BD59-A6C34878D82A}">
                    <a16:rowId xmlns:a16="http://schemas.microsoft.com/office/drawing/2014/main" val="1610130585"/>
                  </a:ext>
                </a:extLst>
              </a:tr>
              <a:tr h="228096">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Women</a:t>
                      </a:r>
                      <a:endParaRPr lang="en-GB" sz="1000" b="0" i="0" u="none" strike="noStrike">
                        <a:solidFill>
                          <a:srgbClr val="000000"/>
                        </a:solidFill>
                        <a:effectLst/>
                        <a:latin typeface="Century Gothic" panose="020B0502020202020204" pitchFamily="34" charset="0"/>
                      </a:endParaRPr>
                    </a:p>
                  </a:txBody>
                  <a:tcPr marL="7977" marR="7977" marT="7977" marB="0" anchor="ctr">
                    <a:solidFill>
                      <a:schemeClr val="accent2">
                        <a:lumMod val="40000"/>
                        <a:lumOff val="60000"/>
                      </a:schemeClr>
                    </a:solidFill>
                  </a:tcPr>
                </a:tc>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7</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-14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21</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28</a:t>
                      </a:r>
                      <a:endParaRPr lang="en-GB" sz="1000" b="0" i="0" u="none" strike="noStrike">
                        <a:solidFill>
                          <a:srgbClr val="000000"/>
                        </a:solidFill>
                        <a:effectLst/>
                        <a:latin typeface="Century Gothic" panose="020B0502020202020204" pitchFamily="34" charset="0"/>
                      </a:endParaRPr>
                    </a:p>
                  </a:txBody>
                  <a:tcPr marL="7977" marR="7977" marT="7977" marB="0" anchor="ctr"/>
                </a:tc>
                <a:extLst>
                  <a:ext uri="{0D108BD9-81ED-4DB2-BD59-A6C34878D82A}">
                    <a16:rowId xmlns:a16="http://schemas.microsoft.com/office/drawing/2014/main" val="2241274073"/>
                  </a:ext>
                </a:extLst>
              </a:tr>
              <a:tr h="228096">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Low income/deprived</a:t>
                      </a:r>
                      <a:endParaRPr lang="en-GB" sz="1000" b="0" i="0" u="none" strike="noStrike">
                        <a:solidFill>
                          <a:srgbClr val="000000"/>
                        </a:solidFill>
                        <a:effectLst/>
                        <a:latin typeface="Century Gothic" panose="020B0502020202020204" pitchFamily="34" charset="0"/>
                      </a:endParaRPr>
                    </a:p>
                  </a:txBody>
                  <a:tcPr marL="7977" marR="7977" marT="7977" marB="0" anchor="ctr">
                    <a:solidFill>
                      <a:schemeClr val="accent2">
                        <a:lumMod val="40000"/>
                        <a:lumOff val="60000"/>
                      </a:schemeClr>
                    </a:solidFill>
                  </a:tcPr>
                </a:tc>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7</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-14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28</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21</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35</a:t>
                      </a:r>
                      <a:endParaRPr lang="en-GB" sz="1000" b="0" i="0" u="none" strike="noStrike">
                        <a:solidFill>
                          <a:srgbClr val="000000"/>
                        </a:solidFill>
                        <a:effectLst/>
                        <a:latin typeface="Century Gothic" panose="020B0502020202020204" pitchFamily="34" charset="0"/>
                      </a:endParaRPr>
                    </a:p>
                  </a:txBody>
                  <a:tcPr marL="7977" marR="7977" marT="7977" marB="0" anchor="ctr"/>
                </a:tc>
                <a:extLst>
                  <a:ext uri="{0D108BD9-81ED-4DB2-BD59-A6C34878D82A}">
                    <a16:rowId xmlns:a16="http://schemas.microsoft.com/office/drawing/2014/main" val="166348857"/>
                  </a:ext>
                </a:extLst>
              </a:tr>
              <a:tr h="310011">
                <a:tc rowSpan="3">
                  <a:txBody>
                    <a:bodyPr/>
                    <a:lstStyle/>
                    <a:p>
                      <a:pPr algn="ctr" fontAlgn="ctr"/>
                      <a:r>
                        <a:rPr lang="en-GB" sz="1000" u="none" strike="noStrike">
                          <a:effectLst/>
                          <a:latin typeface="Century Gothic" panose="020B0502020202020204" pitchFamily="34" charset="0"/>
                        </a:rPr>
                        <a:t>Transport user groups</a:t>
                      </a:r>
                      <a:endParaRPr lang="en-GB" sz="1000" b="0" i="0" u="none" strike="noStrike">
                        <a:solidFill>
                          <a:srgbClr val="000000"/>
                        </a:solidFill>
                        <a:effectLst/>
                        <a:latin typeface="Century Gothic" panose="020B0502020202020204" pitchFamily="34" charset="0"/>
                      </a:endParaRPr>
                    </a:p>
                  </a:txBody>
                  <a:tcPr marL="7977" marR="7977" marT="7977" marB="0" anchor="ctr">
                    <a:solidFill>
                      <a:schemeClr val="accent1">
                        <a:lumMod val="40000"/>
                        <a:lumOff val="60000"/>
                      </a:schemeClr>
                    </a:solidFill>
                  </a:tcPr>
                </a:tc>
                <a:tc>
                  <a:txBody>
                    <a:bodyPr/>
                    <a:lstStyle/>
                    <a:p>
                      <a:pPr algn="ctr" fontAlgn="b"/>
                      <a:r>
                        <a:rPr lang="en-GB" sz="1000" u="none" strike="noStrike">
                          <a:effectLst/>
                          <a:latin typeface="Century Gothic" panose="020B0502020202020204" pitchFamily="34" charset="0"/>
                        </a:rPr>
                        <a:t>Bus users</a:t>
                      </a:r>
                      <a:endParaRPr lang="en-GB" sz="1000" b="0" i="0" u="none" strike="noStrike">
                        <a:solidFill>
                          <a:srgbClr val="000000"/>
                        </a:solidFill>
                        <a:effectLst/>
                        <a:latin typeface="Century Gothic" panose="020B0502020202020204" pitchFamily="34" charset="0"/>
                      </a:endParaRPr>
                    </a:p>
                  </a:txBody>
                  <a:tcPr marL="7977" marR="7977" marT="7977" marB="0" anchor="ctr">
                    <a:solidFill>
                      <a:schemeClr val="accent1">
                        <a:lumMod val="40000"/>
                        <a:lumOff val="60000"/>
                      </a:schemeClr>
                    </a:solidFill>
                  </a:tcPr>
                </a:tc>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12</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-36</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48</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60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36</a:t>
                      </a:r>
                      <a:endParaRPr lang="en-GB" sz="1000" b="0" i="0" u="none" strike="noStrike">
                        <a:solidFill>
                          <a:srgbClr val="000000"/>
                        </a:solidFill>
                        <a:effectLst/>
                        <a:latin typeface="Century Gothic" panose="020B0502020202020204" pitchFamily="34" charset="0"/>
                      </a:endParaRPr>
                    </a:p>
                  </a:txBody>
                  <a:tcPr marL="7977" marR="7977" marT="7977" marB="0" anchor="ctr"/>
                </a:tc>
                <a:extLst>
                  <a:ext uri="{0D108BD9-81ED-4DB2-BD59-A6C34878D82A}">
                    <a16:rowId xmlns:a16="http://schemas.microsoft.com/office/drawing/2014/main" val="3870942742"/>
                  </a:ext>
                </a:extLst>
              </a:tr>
              <a:tr h="228096">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Pedestrians</a:t>
                      </a:r>
                      <a:endParaRPr lang="en-GB" sz="1000" b="0" i="0" u="none" strike="noStrike">
                        <a:solidFill>
                          <a:srgbClr val="000000"/>
                        </a:solidFill>
                        <a:effectLst/>
                        <a:latin typeface="Century Gothic" panose="020B0502020202020204" pitchFamily="34" charset="0"/>
                      </a:endParaRPr>
                    </a:p>
                  </a:txBody>
                  <a:tcPr marL="7977" marR="7977" marT="7977" marB="0" anchor="ctr">
                    <a:solidFill>
                      <a:schemeClr val="accent1">
                        <a:lumMod val="40000"/>
                        <a:lumOff val="60000"/>
                      </a:schemeClr>
                    </a:solidFill>
                  </a:tcPr>
                </a:tc>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12</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-48</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48</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48</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60</a:t>
                      </a:r>
                      <a:endParaRPr lang="en-GB" sz="1000" b="0" i="0" u="none" strike="noStrike">
                        <a:solidFill>
                          <a:srgbClr val="000000"/>
                        </a:solidFill>
                        <a:effectLst/>
                        <a:latin typeface="Century Gothic" panose="020B0502020202020204" pitchFamily="34" charset="0"/>
                      </a:endParaRPr>
                    </a:p>
                  </a:txBody>
                  <a:tcPr marL="7977" marR="7977" marT="7977" marB="0" anchor="ctr"/>
                </a:tc>
                <a:extLst>
                  <a:ext uri="{0D108BD9-81ED-4DB2-BD59-A6C34878D82A}">
                    <a16:rowId xmlns:a16="http://schemas.microsoft.com/office/drawing/2014/main" val="3413938733"/>
                  </a:ext>
                </a:extLst>
              </a:tr>
              <a:tr h="228096">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Cyclists</a:t>
                      </a:r>
                      <a:endParaRPr lang="en-GB" sz="1000" b="0" i="0" u="none" strike="noStrike">
                        <a:solidFill>
                          <a:srgbClr val="000000"/>
                        </a:solidFill>
                        <a:effectLst/>
                        <a:latin typeface="Century Gothic" panose="020B0502020202020204" pitchFamily="34" charset="0"/>
                      </a:endParaRPr>
                    </a:p>
                  </a:txBody>
                  <a:tcPr marL="7977" marR="7977" marT="7977" marB="0" anchor="ctr">
                    <a:solidFill>
                      <a:schemeClr val="accent1">
                        <a:lumMod val="40000"/>
                        <a:lumOff val="60000"/>
                      </a:schemeClr>
                    </a:solidFill>
                  </a:tcPr>
                </a:tc>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12</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-60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36</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48</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60</a:t>
                      </a:r>
                      <a:endParaRPr lang="en-GB" sz="1000" b="0" i="0" u="none" strike="noStrike">
                        <a:solidFill>
                          <a:srgbClr val="000000"/>
                        </a:solidFill>
                        <a:effectLst/>
                        <a:latin typeface="Century Gothic" panose="020B0502020202020204" pitchFamily="34" charset="0"/>
                      </a:endParaRPr>
                    </a:p>
                  </a:txBody>
                  <a:tcPr marL="7977" marR="7977" marT="7977" marB="0" anchor="ctr"/>
                </a:tc>
                <a:extLst>
                  <a:ext uri="{0D108BD9-81ED-4DB2-BD59-A6C34878D82A}">
                    <a16:rowId xmlns:a16="http://schemas.microsoft.com/office/drawing/2014/main" val="430673987"/>
                  </a:ext>
                </a:extLst>
              </a:tr>
              <a:tr h="524619">
                <a:tc rowSpan="4">
                  <a:txBody>
                    <a:bodyPr/>
                    <a:lstStyle/>
                    <a:p>
                      <a:pPr algn="ctr" fontAlgn="ctr"/>
                      <a:r>
                        <a:rPr lang="en-GB" sz="1000" u="none" strike="noStrike">
                          <a:effectLst/>
                          <a:latin typeface="Century Gothic" panose="020B0502020202020204" pitchFamily="34" charset="0"/>
                        </a:rPr>
                        <a:t>Strategic priorities</a:t>
                      </a:r>
                      <a:endParaRPr lang="en-GB" sz="1000" b="0" i="0" u="none" strike="noStrike">
                        <a:solidFill>
                          <a:srgbClr val="000000"/>
                        </a:solidFill>
                        <a:effectLst/>
                        <a:latin typeface="Century Gothic" panose="020B0502020202020204" pitchFamily="34" charset="0"/>
                      </a:endParaRPr>
                    </a:p>
                  </a:txBody>
                  <a:tcPr marL="7977" marR="7977" marT="7977" marB="0" anchor="ctr">
                    <a:solidFill>
                      <a:srgbClr val="EBDDCC"/>
                    </a:solidFill>
                  </a:tcPr>
                </a:tc>
                <a:tc>
                  <a:txBody>
                    <a:bodyPr/>
                    <a:lstStyle/>
                    <a:p>
                      <a:pPr algn="ctr" fontAlgn="b"/>
                      <a:r>
                        <a:rPr lang="en-GB" sz="1000" u="none" strike="noStrike">
                          <a:effectLst/>
                          <a:latin typeface="Century Gothic" panose="020B0502020202020204" pitchFamily="34" charset="0"/>
                        </a:rPr>
                        <a:t>Air &amp; noise pollution</a:t>
                      </a:r>
                      <a:endParaRPr lang="en-GB" sz="1000" b="0" i="0" u="none" strike="noStrike">
                        <a:solidFill>
                          <a:srgbClr val="000000"/>
                        </a:solidFill>
                        <a:effectLst/>
                        <a:latin typeface="Century Gothic" panose="020B0502020202020204" pitchFamily="34" charset="0"/>
                      </a:endParaRPr>
                    </a:p>
                  </a:txBody>
                  <a:tcPr marL="7977" marR="7977" marT="7977" marB="0" anchor="ctr">
                    <a:solidFill>
                      <a:srgbClr val="EBDDCC"/>
                    </a:solidFill>
                  </a:tcPr>
                </a:tc>
                <a:tc>
                  <a:txBody>
                    <a:bodyPr/>
                    <a:lstStyle/>
                    <a:p>
                      <a:pPr algn="ctr" fontAlgn="b"/>
                      <a:r>
                        <a:rPr lang="en-US" sz="1000" i="1" u="none" strike="noStrike">
                          <a:effectLst/>
                          <a:latin typeface="Century Gothic" panose="020B0502020202020204" pitchFamily="34" charset="0"/>
                        </a:rPr>
                        <a:t>How much will the design contribute to improved air quality?</a:t>
                      </a:r>
                      <a:endParaRPr lang="en-US" sz="1000" b="0" i="1" u="none" strike="noStrike">
                        <a:solidFill>
                          <a:srgbClr val="000000"/>
                        </a:solidFill>
                        <a:effectLst/>
                        <a:latin typeface="Century Gothic" panose="020B0502020202020204" pitchFamily="34" charset="0"/>
                      </a:endParaRPr>
                    </a:p>
                  </a:txBody>
                  <a:tcPr marL="7977" marR="7977" marT="7977" marB="0" anchor="b"/>
                </a:tc>
                <a:tc>
                  <a:txBody>
                    <a:bodyPr/>
                    <a:lstStyle/>
                    <a:p>
                      <a:pPr algn="ctr" fontAlgn="b"/>
                      <a:r>
                        <a:rPr lang="en-GB" sz="1000" u="none" strike="noStrike">
                          <a:effectLst/>
                          <a:latin typeface="Century Gothic" panose="020B0502020202020204" pitchFamily="34" charset="0"/>
                        </a:rPr>
                        <a:t>10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40</a:t>
                      </a:r>
                      <a:endParaRPr lang="en-GB" sz="1000" b="0" i="0" u="none" strike="noStrike">
                        <a:solidFill>
                          <a:srgbClr val="000000"/>
                        </a:solidFill>
                        <a:effectLst/>
                        <a:latin typeface="Century Gothic" panose="020B0502020202020204" pitchFamily="34" charset="0"/>
                      </a:endParaRPr>
                    </a:p>
                  </a:txBody>
                  <a:tcPr marL="7977" marR="7977" marT="7977" marB="0" anchor="ctr"/>
                </a:tc>
                <a:extLst>
                  <a:ext uri="{0D108BD9-81ED-4DB2-BD59-A6C34878D82A}">
                    <a16:rowId xmlns:a16="http://schemas.microsoft.com/office/drawing/2014/main" val="184684570"/>
                  </a:ext>
                </a:extLst>
              </a:tr>
              <a:tr h="866761">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Green space</a:t>
                      </a:r>
                      <a:endParaRPr lang="en-GB" sz="1000" b="0" i="0" u="none" strike="noStrike">
                        <a:solidFill>
                          <a:srgbClr val="000000"/>
                        </a:solidFill>
                        <a:effectLst/>
                        <a:latin typeface="Century Gothic" panose="020B0502020202020204" pitchFamily="34" charset="0"/>
                      </a:endParaRPr>
                    </a:p>
                  </a:txBody>
                  <a:tcPr marL="7977" marR="7977" marT="7977" marB="0" anchor="ctr">
                    <a:solidFill>
                      <a:srgbClr val="EBDDCC"/>
                    </a:solidFill>
                  </a:tcPr>
                </a:tc>
                <a:tc>
                  <a:txBody>
                    <a:bodyPr/>
                    <a:lstStyle/>
                    <a:p>
                      <a:pPr algn="ctr" fontAlgn="b"/>
                      <a:r>
                        <a:rPr lang="en-US" sz="1000" i="1" u="none" strike="noStrike">
                          <a:effectLst/>
                          <a:latin typeface="Century Gothic" panose="020B0502020202020204" pitchFamily="34" charset="0"/>
                        </a:rPr>
                        <a:t>How much will access to green space be improved by this design? Including creation of new green spaces</a:t>
                      </a:r>
                      <a:endParaRPr lang="en-US" sz="1000" b="0" i="1" u="none" strike="noStrike">
                        <a:solidFill>
                          <a:srgbClr val="000000"/>
                        </a:solidFill>
                        <a:effectLst/>
                        <a:latin typeface="Century Gothic" panose="020B0502020202020204" pitchFamily="34" charset="0"/>
                      </a:endParaRPr>
                    </a:p>
                  </a:txBody>
                  <a:tcPr marL="7977" marR="7977" marT="7977" marB="0" anchor="b"/>
                </a:tc>
                <a:tc>
                  <a:txBody>
                    <a:bodyPr/>
                    <a:lstStyle/>
                    <a:p>
                      <a:pPr algn="ctr" fontAlgn="b"/>
                      <a:r>
                        <a:rPr lang="en-GB" sz="1000" u="none" strike="noStrike">
                          <a:effectLst/>
                          <a:latin typeface="Century Gothic" panose="020B0502020202020204" pitchFamily="34" charset="0"/>
                        </a:rPr>
                        <a:t>9</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0</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27</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36</a:t>
                      </a:r>
                      <a:endParaRPr lang="en-GB" sz="1000" b="0" i="0" u="none" strike="noStrike">
                        <a:solidFill>
                          <a:srgbClr val="000000"/>
                        </a:solidFill>
                        <a:effectLst/>
                        <a:latin typeface="Century Gothic" panose="020B0502020202020204" pitchFamily="34" charset="0"/>
                      </a:endParaRPr>
                    </a:p>
                  </a:txBody>
                  <a:tcPr marL="7977" marR="7977" marT="7977" marB="0" anchor="ctr"/>
                </a:tc>
                <a:extLst>
                  <a:ext uri="{0D108BD9-81ED-4DB2-BD59-A6C34878D82A}">
                    <a16:rowId xmlns:a16="http://schemas.microsoft.com/office/drawing/2014/main" val="3761698744"/>
                  </a:ext>
                </a:extLst>
              </a:tr>
              <a:tr h="832547">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Improved public realm</a:t>
                      </a:r>
                      <a:endParaRPr lang="en-GB" sz="1000" b="0" i="0" u="none" strike="noStrike">
                        <a:solidFill>
                          <a:srgbClr val="000000"/>
                        </a:solidFill>
                        <a:effectLst/>
                        <a:latin typeface="Century Gothic" panose="020B0502020202020204" pitchFamily="34" charset="0"/>
                      </a:endParaRPr>
                    </a:p>
                  </a:txBody>
                  <a:tcPr marL="7977" marR="7977" marT="7977" marB="0" anchor="ctr">
                    <a:solidFill>
                      <a:srgbClr val="EBDDCC"/>
                    </a:solidFill>
                  </a:tcPr>
                </a:tc>
                <a:tc>
                  <a:txBody>
                    <a:bodyPr/>
                    <a:lstStyle/>
                    <a:p>
                      <a:pPr algn="ctr" fontAlgn="b"/>
                      <a:r>
                        <a:rPr lang="en-US" sz="1000" i="1" u="none" strike="noStrike">
                          <a:effectLst/>
                          <a:latin typeface="Century Gothic" panose="020B0502020202020204" pitchFamily="34" charset="0"/>
                        </a:rPr>
                        <a:t>How much will the design contribute to improving the public realm?</a:t>
                      </a:r>
                      <a:endParaRPr lang="en-US" sz="1000" b="0" i="1" u="none" strike="noStrike">
                        <a:solidFill>
                          <a:srgbClr val="000000"/>
                        </a:solidFill>
                        <a:effectLst/>
                        <a:latin typeface="Century Gothic" panose="020B0502020202020204" pitchFamily="34" charset="0"/>
                      </a:endParaRPr>
                    </a:p>
                  </a:txBody>
                  <a:tcPr marL="7977" marR="7977" marT="7977" marB="0" anchor="b"/>
                </a:tc>
                <a:tc>
                  <a:txBody>
                    <a:bodyPr/>
                    <a:lstStyle/>
                    <a:p>
                      <a:pPr algn="ctr" fontAlgn="b"/>
                      <a:r>
                        <a:rPr lang="en-GB" sz="1000" u="none" strike="noStrike">
                          <a:effectLst/>
                          <a:latin typeface="Century Gothic" panose="020B0502020202020204" pitchFamily="34" charset="0"/>
                        </a:rPr>
                        <a:t>6</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-1</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-6</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18</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30</a:t>
                      </a:r>
                      <a:endParaRPr lang="en-GB" sz="1000" b="0" i="0" u="none" strike="noStrike">
                        <a:solidFill>
                          <a:srgbClr val="000000"/>
                        </a:solidFill>
                        <a:effectLst/>
                        <a:latin typeface="Century Gothic" panose="020B0502020202020204" pitchFamily="34" charset="0"/>
                      </a:endParaRPr>
                    </a:p>
                  </a:txBody>
                  <a:tcPr marL="7977" marR="7977" marT="7977" marB="0" anchor="ctr"/>
                </a:tc>
                <a:extLst>
                  <a:ext uri="{0D108BD9-81ED-4DB2-BD59-A6C34878D82A}">
                    <a16:rowId xmlns:a16="http://schemas.microsoft.com/office/drawing/2014/main" val="631417498"/>
                  </a:ext>
                </a:extLst>
              </a:tr>
              <a:tr h="524619">
                <a:tc vMerge="1">
                  <a:txBody>
                    <a:bodyPr/>
                    <a:lstStyle/>
                    <a:p>
                      <a:endParaRPr lang="en-GB"/>
                    </a:p>
                  </a:txBody>
                  <a:tcPr/>
                </a:tc>
                <a:tc>
                  <a:txBody>
                    <a:bodyPr/>
                    <a:lstStyle/>
                    <a:p>
                      <a:pPr algn="ctr" fontAlgn="b"/>
                      <a:r>
                        <a:rPr lang="en-GB" sz="1000" u="none" strike="noStrike">
                          <a:effectLst/>
                          <a:latin typeface="Century Gothic" panose="020B0502020202020204" pitchFamily="34" charset="0"/>
                        </a:rPr>
                        <a:t>Improved opportunities for business</a:t>
                      </a:r>
                      <a:endParaRPr lang="en-GB" sz="1000" b="0" i="0" u="none" strike="noStrike">
                        <a:solidFill>
                          <a:srgbClr val="000000"/>
                        </a:solidFill>
                        <a:effectLst/>
                        <a:latin typeface="Century Gothic" panose="020B0502020202020204" pitchFamily="34" charset="0"/>
                      </a:endParaRPr>
                    </a:p>
                  </a:txBody>
                  <a:tcPr marL="7977" marR="7977" marT="7977" marB="0" anchor="ctr">
                    <a:solidFill>
                      <a:srgbClr val="EBDDCC"/>
                    </a:solidFill>
                  </a:tcPr>
                </a:tc>
                <a:tc>
                  <a:txBody>
                    <a:bodyPr/>
                    <a:lstStyle/>
                    <a:p>
                      <a:pPr algn="ctr" fontAlgn="b"/>
                      <a:r>
                        <a:rPr lang="en-US" sz="1000" i="1" u="none" strike="noStrike">
                          <a:effectLst/>
                          <a:latin typeface="Century Gothic" panose="020B0502020202020204" pitchFamily="34" charset="0"/>
                        </a:rPr>
                        <a:t>How much will the design create new opportunities for businesses?</a:t>
                      </a:r>
                      <a:endParaRPr lang="en-US" sz="1000" b="0" i="1" u="none" strike="noStrike">
                        <a:solidFill>
                          <a:srgbClr val="000000"/>
                        </a:solidFill>
                        <a:effectLst/>
                        <a:latin typeface="Century Gothic" panose="020B0502020202020204" pitchFamily="34" charset="0"/>
                      </a:endParaRPr>
                    </a:p>
                  </a:txBody>
                  <a:tcPr marL="7977" marR="7977" marT="7977" marB="0" anchor="b"/>
                </a:tc>
                <a:tc>
                  <a:txBody>
                    <a:bodyPr/>
                    <a:lstStyle/>
                    <a:p>
                      <a:pPr algn="ctr" fontAlgn="b"/>
                      <a:r>
                        <a:rPr lang="en-GB" sz="1000" u="none" strike="noStrike">
                          <a:effectLst/>
                          <a:latin typeface="Century Gothic" panose="020B0502020202020204" pitchFamily="34" charset="0"/>
                        </a:rPr>
                        <a:t>8</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-32</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3</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24</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5</a:t>
                      </a:r>
                      <a:endParaRPr lang="en-GB" sz="1000" b="0" i="0" u="none" strike="noStrike">
                        <a:solidFill>
                          <a:srgbClr val="000000"/>
                        </a:solidFill>
                        <a:effectLst/>
                        <a:latin typeface="Century Gothic" panose="020B0502020202020204" pitchFamily="34" charset="0"/>
                      </a:endParaRPr>
                    </a:p>
                  </a:txBody>
                  <a:tcPr marL="7977" marR="7977" marT="7977" marB="0" anchor="ctr"/>
                </a:tc>
                <a:tc>
                  <a:txBody>
                    <a:bodyPr/>
                    <a:lstStyle/>
                    <a:p>
                      <a:pPr algn="ctr" fontAlgn="b"/>
                      <a:r>
                        <a:rPr lang="en-GB" sz="1000" u="none" strike="noStrike">
                          <a:effectLst/>
                          <a:latin typeface="Century Gothic" panose="020B0502020202020204" pitchFamily="34" charset="0"/>
                        </a:rPr>
                        <a:t>40</a:t>
                      </a:r>
                      <a:endParaRPr lang="en-GB" sz="1000" b="0" i="0" u="none" strike="noStrike">
                        <a:solidFill>
                          <a:srgbClr val="000000"/>
                        </a:solidFill>
                        <a:effectLst/>
                        <a:latin typeface="Century Gothic" panose="020B0502020202020204" pitchFamily="34" charset="0"/>
                      </a:endParaRPr>
                    </a:p>
                  </a:txBody>
                  <a:tcPr marL="7977" marR="7977" marT="7977" marB="0" anchor="ctr"/>
                </a:tc>
                <a:extLst>
                  <a:ext uri="{0D108BD9-81ED-4DB2-BD59-A6C34878D82A}">
                    <a16:rowId xmlns:a16="http://schemas.microsoft.com/office/drawing/2014/main" val="2759766432"/>
                  </a:ext>
                </a:extLst>
              </a:tr>
              <a:tr h="239499">
                <a:tc gridSpan="3">
                  <a:txBody>
                    <a:bodyPr/>
                    <a:lstStyle/>
                    <a:p>
                      <a:pPr lvl="0" algn="r" fontAlgn="b"/>
                      <a:r>
                        <a:rPr lang="en-US" sz="1200" b="1" i="0" u="none" strike="noStrike">
                          <a:solidFill>
                            <a:schemeClr val="bg1"/>
                          </a:solidFill>
                          <a:effectLst/>
                          <a:latin typeface="Century Gothic" panose="020B0502020202020204" pitchFamily="34" charset="0"/>
                        </a:rPr>
                        <a:t>Total   </a:t>
                      </a:r>
                      <a:endParaRPr lang="en-GB" sz="12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hMerge="1">
                  <a:txBody>
                    <a:bodyPr/>
                    <a:lstStyle/>
                    <a:p>
                      <a:pPr algn="ctr" fontAlgn="b"/>
                      <a:endParaRPr lang="en-GB" sz="1000" b="0" i="0" u="none" strike="noStrike">
                        <a:solidFill>
                          <a:srgbClr val="000000"/>
                        </a:solidFill>
                        <a:effectLst/>
                        <a:latin typeface="Century Gothic" panose="020B0502020202020204" pitchFamily="34" charset="0"/>
                      </a:endParaRPr>
                    </a:p>
                  </a:txBody>
                  <a:tcPr marL="7977" marR="7977" marT="7977" marB="0" anchor="b"/>
                </a:tc>
                <a:tc hMerge="1">
                  <a:txBody>
                    <a:bodyPr/>
                    <a:lstStyle/>
                    <a:p>
                      <a:pPr algn="ctr" fontAlgn="b"/>
                      <a:endParaRPr lang="en-GB" sz="1000" b="0" i="0" u="none" strike="noStrike">
                        <a:solidFill>
                          <a:srgbClr val="000000"/>
                        </a:solidFill>
                        <a:effectLst/>
                        <a:latin typeface="Century Gothic" panose="020B0502020202020204" pitchFamily="34" charset="0"/>
                      </a:endParaRPr>
                    </a:p>
                  </a:txBody>
                  <a:tcPr marL="7977" marR="7977" marT="7977" marB="0" anchor="b"/>
                </a:tc>
                <a:tc>
                  <a:txBody>
                    <a:bodyPr/>
                    <a:lstStyle/>
                    <a:p>
                      <a:pPr algn="ctr" fontAlgn="b"/>
                      <a:r>
                        <a:rPr lang="en-GB" sz="1200" b="1" u="none" strike="noStrike">
                          <a:solidFill>
                            <a:schemeClr val="bg1"/>
                          </a:solidFill>
                          <a:effectLst/>
                          <a:latin typeface="Century Gothic" panose="020B0502020202020204" pitchFamily="34" charset="0"/>
                        </a:rPr>
                        <a:t>100</a:t>
                      </a:r>
                      <a:endParaRPr lang="en-GB" sz="12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endParaRPr lang="en-GB" sz="12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200" b="1" u="none" strike="noStrike">
                          <a:solidFill>
                            <a:schemeClr val="bg1"/>
                          </a:solidFill>
                          <a:effectLst/>
                          <a:latin typeface="Century Gothic" panose="020B0502020202020204" pitchFamily="34" charset="0"/>
                        </a:rPr>
                        <a:t>-331</a:t>
                      </a:r>
                      <a:endParaRPr lang="en-GB" sz="12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endParaRPr lang="en-GB" sz="12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200" b="1" u="none" strike="noStrike">
                          <a:solidFill>
                            <a:schemeClr val="bg1"/>
                          </a:solidFill>
                          <a:effectLst/>
                          <a:latin typeface="Century Gothic" panose="020B0502020202020204" pitchFamily="34" charset="0"/>
                        </a:rPr>
                        <a:t>355</a:t>
                      </a:r>
                      <a:endParaRPr lang="en-GB" sz="12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endParaRPr lang="en-GB" sz="12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200" b="1" u="none" strike="noStrike">
                          <a:solidFill>
                            <a:schemeClr val="bg1"/>
                          </a:solidFill>
                          <a:effectLst/>
                          <a:latin typeface="Century Gothic" panose="020B0502020202020204" pitchFamily="34" charset="0"/>
                        </a:rPr>
                        <a:t>372</a:t>
                      </a:r>
                      <a:endParaRPr lang="en-GB" sz="12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endParaRPr lang="en-GB" sz="12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tc>
                  <a:txBody>
                    <a:bodyPr/>
                    <a:lstStyle/>
                    <a:p>
                      <a:pPr algn="ctr" fontAlgn="b"/>
                      <a:r>
                        <a:rPr lang="en-GB" sz="1200" b="1" u="none" strike="noStrike">
                          <a:solidFill>
                            <a:schemeClr val="bg1"/>
                          </a:solidFill>
                          <a:effectLst/>
                          <a:latin typeface="Century Gothic" panose="020B0502020202020204" pitchFamily="34" charset="0"/>
                        </a:rPr>
                        <a:t>450</a:t>
                      </a:r>
                      <a:endParaRPr lang="en-GB" sz="1200" b="1" i="0" u="none" strike="noStrike">
                        <a:solidFill>
                          <a:schemeClr val="bg1"/>
                        </a:solidFill>
                        <a:effectLst/>
                        <a:latin typeface="Century Gothic" panose="020B0502020202020204" pitchFamily="34" charset="0"/>
                      </a:endParaRPr>
                    </a:p>
                  </a:txBody>
                  <a:tcPr marL="7977" marR="7977" marT="7977" marB="0" anchor="ctr">
                    <a:solidFill>
                      <a:schemeClr val="accent1">
                        <a:lumMod val="75000"/>
                      </a:schemeClr>
                    </a:solidFill>
                  </a:tcPr>
                </a:tc>
                <a:extLst>
                  <a:ext uri="{0D108BD9-81ED-4DB2-BD59-A6C34878D82A}">
                    <a16:rowId xmlns:a16="http://schemas.microsoft.com/office/drawing/2014/main" val="826077527"/>
                  </a:ext>
                </a:extLst>
              </a:tr>
            </a:tbl>
          </a:graphicData>
        </a:graphic>
      </p:graphicFrame>
      <p:sp>
        <p:nvSpPr>
          <p:cNvPr id="4" name="Slide Number Placeholder 3">
            <a:extLst>
              <a:ext uri="{FF2B5EF4-FFF2-40B4-BE49-F238E27FC236}">
                <a16:creationId xmlns:a16="http://schemas.microsoft.com/office/drawing/2014/main" id="{3687B503-8F9C-67DA-8A4D-E0D14647144A}"/>
              </a:ext>
            </a:extLst>
          </p:cNvPr>
          <p:cNvSpPr>
            <a:spLocks noGrp="1"/>
          </p:cNvSpPr>
          <p:nvPr>
            <p:ph type="sldNum" sz="quarter" idx="12"/>
          </p:nvPr>
        </p:nvSpPr>
        <p:spPr>
          <a:xfrm>
            <a:off x="215683" y="5840096"/>
            <a:ext cx="2743200" cy="1017904"/>
          </a:xfrm>
        </p:spPr>
        <p:txBody>
          <a:bodyPr/>
          <a:lstStyle/>
          <a:p>
            <a:fld id="{67CD9484-C38E-4E33-85DD-23534EA53F3D}" type="slidenum">
              <a:rPr lang="en-GB" sz="8000" smtClean="0">
                <a:solidFill>
                  <a:schemeClr val="tx1"/>
                </a:solidFill>
              </a:rPr>
              <a:pPr/>
              <a:t>24</a:t>
            </a:fld>
            <a:endParaRPr lang="en-GB">
              <a:solidFill>
                <a:schemeClr val="tx1"/>
              </a:solidFill>
            </a:endParaRPr>
          </a:p>
        </p:txBody>
      </p:sp>
      <p:sp>
        <p:nvSpPr>
          <p:cNvPr id="2" name="Title 1">
            <a:extLst>
              <a:ext uri="{FF2B5EF4-FFF2-40B4-BE49-F238E27FC236}">
                <a16:creationId xmlns:a16="http://schemas.microsoft.com/office/drawing/2014/main" id="{2DFA73E8-4E5D-B25F-BCF4-628D0BC3F298}"/>
              </a:ext>
            </a:extLst>
          </p:cNvPr>
          <p:cNvSpPr>
            <a:spLocks noGrp="1"/>
          </p:cNvSpPr>
          <p:nvPr>
            <p:ph type="title"/>
          </p:nvPr>
        </p:nvSpPr>
        <p:spPr>
          <a:xfrm>
            <a:off x="1835900" y="136525"/>
            <a:ext cx="4164705" cy="637672"/>
          </a:xfrm>
        </p:spPr>
        <p:txBody>
          <a:bodyPr>
            <a:normAutofit/>
          </a:bodyPr>
          <a:lstStyle/>
          <a:p>
            <a:r>
              <a:rPr lang="en-US" sz="2800" i="1"/>
              <a:t>Multi-Criteria Analysis</a:t>
            </a:r>
            <a:endParaRPr lang="en-GB" sz="2800" i="1"/>
          </a:p>
        </p:txBody>
      </p:sp>
      <p:sp>
        <p:nvSpPr>
          <p:cNvPr id="3" name="Rectangle 2">
            <a:extLst>
              <a:ext uri="{FF2B5EF4-FFF2-40B4-BE49-F238E27FC236}">
                <a16:creationId xmlns:a16="http://schemas.microsoft.com/office/drawing/2014/main" id="{51A3C9FA-EAFD-FE2C-7722-48D56B3012A3}"/>
              </a:ext>
            </a:extLst>
          </p:cNvPr>
          <p:cNvSpPr/>
          <p:nvPr/>
        </p:nvSpPr>
        <p:spPr>
          <a:xfrm>
            <a:off x="10268262" y="272062"/>
            <a:ext cx="1603122" cy="56286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919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61821B-1E7D-FF2E-DDD5-01690E203499}"/>
              </a:ext>
            </a:extLst>
          </p:cNvPr>
          <p:cNvPicPr>
            <a:picLocks noChangeAspect="1"/>
          </p:cNvPicPr>
          <p:nvPr/>
        </p:nvPicPr>
        <p:blipFill>
          <a:blip r:embed="rId3">
            <a:extLst>
              <a:ext uri="{28A0092B-C50C-407E-A947-70E740481C1C}">
                <a14:useLocalDpi xmlns:a14="http://schemas.microsoft.com/office/drawing/2010/main" val="0"/>
              </a:ext>
            </a:extLst>
          </a:blip>
          <a:srcRect l="26736" r="26736"/>
          <a:stretch/>
        </p:blipFill>
        <p:spPr>
          <a:xfrm flipH="1">
            <a:off x="1204486" y="0"/>
            <a:ext cx="4755148" cy="6843407"/>
          </a:xfrm>
          <a:prstGeom prst="rect">
            <a:avLst/>
          </a:prstGeom>
          <a:ln w="38100">
            <a:solidFill>
              <a:schemeClr val="bg1"/>
            </a:solidFill>
          </a:ln>
        </p:spPr>
      </p:pic>
      <p:sp>
        <p:nvSpPr>
          <p:cNvPr id="2" name="Slide Number Placeholder 1">
            <a:extLst>
              <a:ext uri="{FF2B5EF4-FFF2-40B4-BE49-F238E27FC236}">
                <a16:creationId xmlns:a16="http://schemas.microsoft.com/office/drawing/2014/main" id="{B0F8FD11-CAF6-D6CF-B262-1403A604C9AC}"/>
              </a:ext>
            </a:extLst>
          </p:cNvPr>
          <p:cNvSpPr>
            <a:spLocks noGrp="1"/>
          </p:cNvSpPr>
          <p:nvPr>
            <p:ph type="sldNum" sz="quarter" idx="12"/>
          </p:nvPr>
        </p:nvSpPr>
        <p:spPr>
          <a:xfrm>
            <a:off x="1143000" y="5684520"/>
            <a:ext cx="2743200" cy="1017904"/>
          </a:xfrm>
        </p:spPr>
        <p:txBody>
          <a:bodyPr/>
          <a:lstStyle/>
          <a:p>
            <a:fld id="{67CD9484-C38E-4E33-85DD-23534EA53F3D}" type="slidenum">
              <a:rPr lang="en-GB" smtClean="0">
                <a:solidFill>
                  <a:schemeClr val="bg1"/>
                </a:solidFill>
              </a:rPr>
              <a:t>25</a:t>
            </a:fld>
            <a:endParaRPr lang="en-GB">
              <a:solidFill>
                <a:schemeClr val="bg1"/>
              </a:solidFill>
            </a:endParaRPr>
          </a:p>
        </p:txBody>
      </p:sp>
      <p:sp>
        <p:nvSpPr>
          <p:cNvPr id="4" name="Title 2">
            <a:extLst>
              <a:ext uri="{FF2B5EF4-FFF2-40B4-BE49-F238E27FC236}">
                <a16:creationId xmlns:a16="http://schemas.microsoft.com/office/drawing/2014/main" id="{C08C07AF-D83C-11FD-5ED9-837D29E4490B}"/>
              </a:ext>
            </a:extLst>
          </p:cNvPr>
          <p:cNvSpPr txBox="1">
            <a:spLocks/>
          </p:cNvSpPr>
          <p:nvPr/>
        </p:nvSpPr>
        <p:spPr>
          <a:xfrm rot="16200000">
            <a:off x="-2819461" y="2834054"/>
            <a:ext cx="6843408" cy="12044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8000" b="1" spc="600">
                <a:solidFill>
                  <a:schemeClr val="accent1">
                    <a:lumMod val="75000"/>
                  </a:schemeClr>
                </a:solidFill>
              </a:rPr>
              <a:t>PACKAGE 3</a:t>
            </a:r>
            <a:endParaRPr lang="en-GB" sz="8000" b="1" spc="600">
              <a:solidFill>
                <a:schemeClr val="accent1">
                  <a:lumMod val="75000"/>
                </a:schemeClr>
              </a:solidFill>
            </a:endParaRPr>
          </a:p>
        </p:txBody>
      </p:sp>
      <p:sp>
        <p:nvSpPr>
          <p:cNvPr id="5" name="Rectangle 4">
            <a:extLst>
              <a:ext uri="{FF2B5EF4-FFF2-40B4-BE49-F238E27FC236}">
                <a16:creationId xmlns:a16="http://schemas.microsoft.com/office/drawing/2014/main" id="{2528B301-F3A1-448F-0DE2-23FFA689BF4D}"/>
              </a:ext>
            </a:extLst>
          </p:cNvPr>
          <p:cNvSpPr>
            <a:spLocks noGrp="1" noRot="1" noMove="1" noResize="1" noEditPoints="1" noAdjustHandles="1" noChangeArrowheads="1" noChangeShapeType="1"/>
          </p:cNvSpPr>
          <p:nvPr/>
        </p:nvSpPr>
        <p:spPr>
          <a:xfrm>
            <a:off x="6096000" y="0"/>
            <a:ext cx="6096000" cy="6858000"/>
          </a:xfrm>
          <a:prstGeom prst="rect">
            <a:avLst/>
          </a:prstGeom>
          <a:solidFill>
            <a:schemeClr val="accent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9947D57-DD58-9698-8333-A9827FEEC51B}"/>
              </a:ext>
            </a:extLst>
          </p:cNvPr>
          <p:cNvSpPr>
            <a:spLocks/>
          </p:cNvSpPr>
          <p:nvPr/>
        </p:nvSpPr>
        <p:spPr>
          <a:xfrm>
            <a:off x="4305300" y="3295650"/>
            <a:ext cx="3748302" cy="3122199"/>
          </a:xfrm>
          <a:prstGeom prst="rect">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5">
            <a:extLst>
              <a:ext uri="{FF2B5EF4-FFF2-40B4-BE49-F238E27FC236}">
                <a16:creationId xmlns:a16="http://schemas.microsoft.com/office/drawing/2014/main" id="{3D4ABDCC-757E-B1CC-8C9C-2BDE154647E9}"/>
              </a:ext>
            </a:extLst>
          </p:cNvPr>
          <p:cNvSpPr txBox="1">
            <a:spLocks/>
          </p:cNvSpPr>
          <p:nvPr/>
        </p:nvSpPr>
        <p:spPr>
          <a:xfrm>
            <a:off x="4305300" y="3295650"/>
            <a:ext cx="3748303" cy="312219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indent="0">
              <a:buFont typeface="Arial" panose="020B0604020202020204" pitchFamily="34" charset="0"/>
              <a:buNone/>
            </a:pPr>
            <a:r>
              <a:rPr lang="en-US" sz="2400"/>
              <a:t>Sometimes serving the community can be more influential than an iconic structure. Ultimately ensuring access for all was essential in appraising this project.</a:t>
            </a:r>
            <a:endParaRPr lang="en-GB" sz="2400"/>
          </a:p>
        </p:txBody>
      </p:sp>
      <p:sp>
        <p:nvSpPr>
          <p:cNvPr id="9" name="Title 2">
            <a:extLst>
              <a:ext uri="{FF2B5EF4-FFF2-40B4-BE49-F238E27FC236}">
                <a16:creationId xmlns:a16="http://schemas.microsoft.com/office/drawing/2014/main" id="{1DF331B1-4C03-4F53-BA44-105C1FB55052}"/>
              </a:ext>
            </a:extLst>
          </p:cNvPr>
          <p:cNvSpPr txBox="1">
            <a:spLocks/>
          </p:cNvSpPr>
          <p:nvPr/>
        </p:nvSpPr>
        <p:spPr>
          <a:xfrm>
            <a:off x="5829239" y="281354"/>
            <a:ext cx="6362761"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5400" b="1" spc="600">
                <a:solidFill>
                  <a:schemeClr val="accent1">
                    <a:lumMod val="75000"/>
                  </a:schemeClr>
                </a:solidFill>
              </a:rPr>
              <a:t>COMMUNITY</a:t>
            </a:r>
            <a:endParaRPr lang="en-GB" sz="5400" b="1" spc="600">
              <a:solidFill>
                <a:schemeClr val="accent1">
                  <a:lumMod val="75000"/>
                </a:schemeClr>
              </a:solidFill>
            </a:endParaRPr>
          </a:p>
        </p:txBody>
      </p:sp>
      <p:sp>
        <p:nvSpPr>
          <p:cNvPr id="13" name="Title 2">
            <a:extLst>
              <a:ext uri="{FF2B5EF4-FFF2-40B4-BE49-F238E27FC236}">
                <a16:creationId xmlns:a16="http://schemas.microsoft.com/office/drawing/2014/main" id="{169E664F-6537-B517-44DD-96057A5CAAF8}"/>
              </a:ext>
            </a:extLst>
          </p:cNvPr>
          <p:cNvSpPr txBox="1">
            <a:spLocks/>
          </p:cNvSpPr>
          <p:nvPr/>
        </p:nvSpPr>
        <p:spPr>
          <a:xfrm rot="16200000">
            <a:off x="3752002" y="1631706"/>
            <a:ext cx="6362761"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3600" b="1" spc="600">
                <a:solidFill>
                  <a:srgbClr val="FBE74F">
                    <a:alpha val="50000"/>
                  </a:srgbClr>
                </a:solidFill>
              </a:rPr>
              <a:t>FAMILY</a:t>
            </a:r>
            <a:endParaRPr lang="en-GB" sz="3600" b="1" spc="600">
              <a:solidFill>
                <a:srgbClr val="FBE74F">
                  <a:alpha val="50000"/>
                </a:srgbClr>
              </a:solidFill>
            </a:endParaRPr>
          </a:p>
        </p:txBody>
      </p:sp>
      <p:sp>
        <p:nvSpPr>
          <p:cNvPr id="14" name="Title 2">
            <a:extLst>
              <a:ext uri="{FF2B5EF4-FFF2-40B4-BE49-F238E27FC236}">
                <a16:creationId xmlns:a16="http://schemas.microsoft.com/office/drawing/2014/main" id="{62DAE174-5C80-186C-F4A0-91BA9E6975BE}"/>
              </a:ext>
            </a:extLst>
          </p:cNvPr>
          <p:cNvSpPr txBox="1">
            <a:spLocks/>
          </p:cNvSpPr>
          <p:nvPr/>
        </p:nvSpPr>
        <p:spPr>
          <a:xfrm>
            <a:off x="6318611" y="1057473"/>
            <a:ext cx="2974816"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4800" b="1" spc="600">
                <a:solidFill>
                  <a:srgbClr val="B99C90">
                    <a:alpha val="75000"/>
                  </a:srgbClr>
                </a:solidFill>
              </a:rPr>
              <a:t>ART</a:t>
            </a:r>
            <a:endParaRPr lang="en-GB" sz="4800" b="1" spc="600">
              <a:solidFill>
                <a:srgbClr val="B99C90">
                  <a:alpha val="75000"/>
                </a:srgbClr>
              </a:solidFill>
            </a:endParaRPr>
          </a:p>
        </p:txBody>
      </p:sp>
      <p:sp>
        <p:nvSpPr>
          <p:cNvPr id="15" name="Title 2">
            <a:extLst>
              <a:ext uri="{FF2B5EF4-FFF2-40B4-BE49-F238E27FC236}">
                <a16:creationId xmlns:a16="http://schemas.microsoft.com/office/drawing/2014/main" id="{0D234999-BD9A-9424-931B-DCB13EAF3A30}"/>
              </a:ext>
            </a:extLst>
          </p:cNvPr>
          <p:cNvSpPr txBox="1">
            <a:spLocks/>
          </p:cNvSpPr>
          <p:nvPr/>
        </p:nvSpPr>
        <p:spPr>
          <a:xfrm>
            <a:off x="8276407" y="1033096"/>
            <a:ext cx="2974816"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4000" b="1" spc="600">
                <a:solidFill>
                  <a:schemeClr val="accent6">
                    <a:lumMod val="20000"/>
                    <a:lumOff val="80000"/>
                    <a:alpha val="60000"/>
                  </a:schemeClr>
                </a:solidFill>
              </a:rPr>
              <a:t>LEISURE</a:t>
            </a:r>
            <a:endParaRPr lang="en-GB" sz="4000" b="1" spc="600">
              <a:solidFill>
                <a:schemeClr val="accent6">
                  <a:lumMod val="20000"/>
                  <a:lumOff val="80000"/>
                  <a:alpha val="60000"/>
                </a:schemeClr>
              </a:solidFill>
            </a:endParaRPr>
          </a:p>
        </p:txBody>
      </p:sp>
      <p:sp>
        <p:nvSpPr>
          <p:cNvPr id="16" name="Title 2">
            <a:extLst>
              <a:ext uri="{FF2B5EF4-FFF2-40B4-BE49-F238E27FC236}">
                <a16:creationId xmlns:a16="http://schemas.microsoft.com/office/drawing/2014/main" id="{09E8DA4B-77D8-AD33-2F90-BC12F678E3FD}"/>
              </a:ext>
            </a:extLst>
          </p:cNvPr>
          <p:cNvSpPr txBox="1">
            <a:spLocks/>
          </p:cNvSpPr>
          <p:nvPr/>
        </p:nvSpPr>
        <p:spPr>
          <a:xfrm>
            <a:off x="7027824" y="1642665"/>
            <a:ext cx="2255397"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5400" b="1" spc="600">
                <a:solidFill>
                  <a:schemeClr val="accent2">
                    <a:lumMod val="60000"/>
                    <a:lumOff val="40000"/>
                    <a:alpha val="60000"/>
                  </a:schemeClr>
                </a:solidFill>
              </a:rPr>
              <a:t>PLAY</a:t>
            </a:r>
            <a:endParaRPr lang="en-GB" sz="5400" b="1" spc="600">
              <a:solidFill>
                <a:schemeClr val="accent2">
                  <a:lumMod val="60000"/>
                  <a:lumOff val="40000"/>
                  <a:alpha val="60000"/>
                </a:schemeClr>
              </a:solidFill>
            </a:endParaRPr>
          </a:p>
        </p:txBody>
      </p:sp>
      <p:sp>
        <p:nvSpPr>
          <p:cNvPr id="18" name="Title 2">
            <a:extLst>
              <a:ext uri="{FF2B5EF4-FFF2-40B4-BE49-F238E27FC236}">
                <a16:creationId xmlns:a16="http://schemas.microsoft.com/office/drawing/2014/main" id="{44271905-632F-8833-4B15-7EA46B6411BE}"/>
              </a:ext>
            </a:extLst>
          </p:cNvPr>
          <p:cNvSpPr txBox="1">
            <a:spLocks/>
          </p:cNvSpPr>
          <p:nvPr/>
        </p:nvSpPr>
        <p:spPr>
          <a:xfrm>
            <a:off x="6933382" y="2433091"/>
            <a:ext cx="3757277"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4800" b="1" spc="600">
                <a:solidFill>
                  <a:srgbClr val="FF9999"/>
                </a:solidFill>
              </a:rPr>
              <a:t>BUSINESS</a:t>
            </a:r>
            <a:endParaRPr lang="en-GB" sz="4800" b="1" spc="600">
              <a:solidFill>
                <a:srgbClr val="FF9999"/>
              </a:solidFill>
            </a:endParaRPr>
          </a:p>
        </p:txBody>
      </p:sp>
      <p:sp>
        <p:nvSpPr>
          <p:cNvPr id="20" name="Title 2">
            <a:extLst>
              <a:ext uri="{FF2B5EF4-FFF2-40B4-BE49-F238E27FC236}">
                <a16:creationId xmlns:a16="http://schemas.microsoft.com/office/drawing/2014/main" id="{1D3B95C4-5AA6-4DDF-92FA-2C25E85B770B}"/>
              </a:ext>
            </a:extLst>
          </p:cNvPr>
          <p:cNvSpPr txBox="1">
            <a:spLocks/>
          </p:cNvSpPr>
          <p:nvPr/>
        </p:nvSpPr>
        <p:spPr>
          <a:xfrm rot="5400000">
            <a:off x="7474085" y="3944860"/>
            <a:ext cx="2695311" cy="5505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2400" b="1" spc="600">
                <a:solidFill>
                  <a:srgbClr val="FE8F15">
                    <a:alpha val="75000"/>
                  </a:srgbClr>
                </a:solidFill>
              </a:rPr>
              <a:t>ACTIVITY</a:t>
            </a:r>
            <a:endParaRPr lang="en-GB" sz="3200" b="1" spc="600">
              <a:solidFill>
                <a:srgbClr val="FE8F15">
                  <a:alpha val="75000"/>
                </a:srgbClr>
              </a:solidFill>
            </a:endParaRPr>
          </a:p>
        </p:txBody>
      </p:sp>
      <p:sp>
        <p:nvSpPr>
          <p:cNvPr id="8" name="Title 2">
            <a:extLst>
              <a:ext uri="{FF2B5EF4-FFF2-40B4-BE49-F238E27FC236}">
                <a16:creationId xmlns:a16="http://schemas.microsoft.com/office/drawing/2014/main" id="{411F3515-AD6F-4135-A5BB-668ED598A4BB}"/>
              </a:ext>
            </a:extLst>
          </p:cNvPr>
          <p:cNvSpPr txBox="1">
            <a:spLocks/>
          </p:cNvSpPr>
          <p:nvPr/>
        </p:nvSpPr>
        <p:spPr>
          <a:xfrm>
            <a:off x="8901409" y="1616368"/>
            <a:ext cx="2255397"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2000" b="1" spc="600">
                <a:solidFill>
                  <a:srgbClr val="FFFF00">
                    <a:alpha val="60000"/>
                  </a:srgbClr>
                </a:solidFill>
              </a:rPr>
              <a:t>FLEXIBLE</a:t>
            </a:r>
            <a:endParaRPr lang="en-GB" sz="2400" b="1" spc="600">
              <a:solidFill>
                <a:srgbClr val="FFFF00">
                  <a:alpha val="60000"/>
                </a:srgbClr>
              </a:solidFill>
            </a:endParaRPr>
          </a:p>
        </p:txBody>
      </p:sp>
      <p:sp>
        <p:nvSpPr>
          <p:cNvPr id="10" name="Title 2">
            <a:extLst>
              <a:ext uri="{FF2B5EF4-FFF2-40B4-BE49-F238E27FC236}">
                <a16:creationId xmlns:a16="http://schemas.microsoft.com/office/drawing/2014/main" id="{C3AD8459-645C-3DCF-C617-3FEEAC01E057}"/>
              </a:ext>
            </a:extLst>
          </p:cNvPr>
          <p:cNvSpPr txBox="1">
            <a:spLocks/>
          </p:cNvSpPr>
          <p:nvPr/>
        </p:nvSpPr>
        <p:spPr>
          <a:xfrm>
            <a:off x="9043346" y="1949780"/>
            <a:ext cx="1651917"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3000" b="1" spc="600">
                <a:solidFill>
                  <a:srgbClr val="FFC000">
                    <a:alpha val="60000"/>
                  </a:srgbClr>
                </a:solidFill>
              </a:rPr>
              <a:t>FOOD</a:t>
            </a:r>
            <a:endParaRPr lang="en-GB" sz="3000" b="1" spc="600">
              <a:solidFill>
                <a:srgbClr val="FFC000">
                  <a:alpha val="60000"/>
                </a:srgbClr>
              </a:solidFill>
            </a:endParaRPr>
          </a:p>
        </p:txBody>
      </p:sp>
      <p:sp>
        <p:nvSpPr>
          <p:cNvPr id="11" name="Title 2">
            <a:extLst>
              <a:ext uri="{FF2B5EF4-FFF2-40B4-BE49-F238E27FC236}">
                <a16:creationId xmlns:a16="http://schemas.microsoft.com/office/drawing/2014/main" id="{1711CB59-6A0F-34ED-0E80-FB4E03FA0C72}"/>
              </a:ext>
            </a:extLst>
          </p:cNvPr>
          <p:cNvSpPr txBox="1">
            <a:spLocks/>
          </p:cNvSpPr>
          <p:nvPr/>
        </p:nvSpPr>
        <p:spPr>
          <a:xfrm>
            <a:off x="8619726" y="3188213"/>
            <a:ext cx="2328806" cy="7439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2000" b="1" spc="600">
                <a:solidFill>
                  <a:schemeClr val="bg1">
                    <a:alpha val="60000"/>
                  </a:schemeClr>
                </a:solidFill>
              </a:rPr>
              <a:t>MARKET</a:t>
            </a:r>
            <a:endParaRPr lang="en-GB" sz="2400" b="1" spc="600">
              <a:solidFill>
                <a:schemeClr val="bg1">
                  <a:alpha val="60000"/>
                </a:schemeClr>
              </a:solidFill>
            </a:endParaRPr>
          </a:p>
        </p:txBody>
      </p:sp>
      <p:sp>
        <p:nvSpPr>
          <p:cNvPr id="12" name="Title 2">
            <a:extLst>
              <a:ext uri="{FF2B5EF4-FFF2-40B4-BE49-F238E27FC236}">
                <a16:creationId xmlns:a16="http://schemas.microsoft.com/office/drawing/2014/main" id="{5A1FC66F-E188-44EF-5C42-7BB3345CF574}"/>
              </a:ext>
            </a:extLst>
          </p:cNvPr>
          <p:cNvSpPr txBox="1">
            <a:spLocks/>
          </p:cNvSpPr>
          <p:nvPr/>
        </p:nvSpPr>
        <p:spPr>
          <a:xfrm>
            <a:off x="8922762" y="3550083"/>
            <a:ext cx="2662733" cy="7439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2800" b="1" spc="600">
                <a:solidFill>
                  <a:schemeClr val="accent4">
                    <a:lumMod val="60000"/>
                    <a:lumOff val="40000"/>
                    <a:alpha val="60000"/>
                  </a:schemeClr>
                </a:solidFill>
              </a:rPr>
              <a:t>CHILDREN</a:t>
            </a:r>
            <a:endParaRPr lang="en-GB" sz="2800" b="1" spc="600">
              <a:solidFill>
                <a:schemeClr val="accent4">
                  <a:lumMod val="60000"/>
                  <a:lumOff val="40000"/>
                  <a:alpha val="60000"/>
                </a:schemeClr>
              </a:solidFill>
            </a:endParaRPr>
          </a:p>
        </p:txBody>
      </p:sp>
      <p:sp>
        <p:nvSpPr>
          <p:cNvPr id="17" name="Title 2">
            <a:extLst>
              <a:ext uri="{FF2B5EF4-FFF2-40B4-BE49-F238E27FC236}">
                <a16:creationId xmlns:a16="http://schemas.microsoft.com/office/drawing/2014/main" id="{BD6271F0-D40D-5C3A-D65C-D3D4CCD24CF2}"/>
              </a:ext>
            </a:extLst>
          </p:cNvPr>
          <p:cNvSpPr txBox="1">
            <a:spLocks/>
          </p:cNvSpPr>
          <p:nvPr/>
        </p:nvSpPr>
        <p:spPr>
          <a:xfrm>
            <a:off x="8748500" y="3957047"/>
            <a:ext cx="2662733" cy="7439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2000" b="1" spc="600">
                <a:solidFill>
                  <a:srgbClr val="FF9999">
                    <a:alpha val="60000"/>
                  </a:srgbClr>
                </a:solidFill>
              </a:rPr>
              <a:t>INCLUSIVE</a:t>
            </a:r>
            <a:endParaRPr lang="en-GB" sz="2000" b="1" spc="600">
              <a:solidFill>
                <a:srgbClr val="FF9999">
                  <a:alpha val="60000"/>
                </a:srgbClr>
              </a:solidFill>
            </a:endParaRPr>
          </a:p>
        </p:txBody>
      </p:sp>
      <p:sp>
        <p:nvSpPr>
          <p:cNvPr id="21" name="Title 2">
            <a:extLst>
              <a:ext uri="{FF2B5EF4-FFF2-40B4-BE49-F238E27FC236}">
                <a16:creationId xmlns:a16="http://schemas.microsoft.com/office/drawing/2014/main" id="{10CE5275-0D33-AF01-724D-8A41B3B8F233}"/>
              </a:ext>
            </a:extLst>
          </p:cNvPr>
          <p:cNvSpPr txBox="1">
            <a:spLocks/>
          </p:cNvSpPr>
          <p:nvPr/>
        </p:nvSpPr>
        <p:spPr>
          <a:xfrm rot="5400000">
            <a:off x="9632727" y="1965565"/>
            <a:ext cx="3060595" cy="8044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4800" b="1" spc="600">
                <a:solidFill>
                  <a:srgbClr val="92D050">
                    <a:alpha val="60000"/>
                  </a:srgbClr>
                </a:solidFill>
              </a:rPr>
              <a:t>GREEN</a:t>
            </a:r>
            <a:endParaRPr lang="en-GB" sz="4800" b="1" spc="600">
              <a:solidFill>
                <a:srgbClr val="92D050">
                  <a:alpha val="60000"/>
                </a:srgbClr>
              </a:solidFill>
            </a:endParaRPr>
          </a:p>
        </p:txBody>
      </p:sp>
      <p:sp>
        <p:nvSpPr>
          <p:cNvPr id="22" name="Title 2">
            <a:extLst>
              <a:ext uri="{FF2B5EF4-FFF2-40B4-BE49-F238E27FC236}">
                <a16:creationId xmlns:a16="http://schemas.microsoft.com/office/drawing/2014/main" id="{B9106FD8-ED00-59B2-AEF8-5529E73CDE4C}"/>
              </a:ext>
            </a:extLst>
          </p:cNvPr>
          <p:cNvSpPr txBox="1">
            <a:spLocks/>
          </p:cNvSpPr>
          <p:nvPr/>
        </p:nvSpPr>
        <p:spPr>
          <a:xfrm rot="5400000">
            <a:off x="9152911" y="2852733"/>
            <a:ext cx="2647593"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en-US" sz="2400" b="1" spc="600">
                <a:solidFill>
                  <a:srgbClr val="00B0F0">
                    <a:alpha val="60000"/>
                  </a:srgbClr>
                </a:solidFill>
              </a:rPr>
              <a:t>SOCIAL</a:t>
            </a:r>
            <a:endParaRPr lang="en-GB" sz="2400" b="1" spc="600">
              <a:solidFill>
                <a:srgbClr val="00B0F0">
                  <a:alpha val="60000"/>
                </a:srgbClr>
              </a:solidFill>
            </a:endParaRPr>
          </a:p>
        </p:txBody>
      </p:sp>
      <p:sp>
        <p:nvSpPr>
          <p:cNvPr id="23" name="Title 2">
            <a:extLst>
              <a:ext uri="{FF2B5EF4-FFF2-40B4-BE49-F238E27FC236}">
                <a16:creationId xmlns:a16="http://schemas.microsoft.com/office/drawing/2014/main" id="{B1E1467F-B2B6-8D66-E882-E77B3A162433}"/>
              </a:ext>
            </a:extLst>
          </p:cNvPr>
          <p:cNvSpPr txBox="1">
            <a:spLocks/>
          </p:cNvSpPr>
          <p:nvPr/>
        </p:nvSpPr>
        <p:spPr>
          <a:xfrm rot="16200000">
            <a:off x="6805343" y="4100894"/>
            <a:ext cx="3515487"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4000" b="1" spc="600">
                <a:solidFill>
                  <a:schemeClr val="bg1">
                    <a:lumMod val="85000"/>
                    <a:alpha val="50000"/>
                  </a:schemeClr>
                </a:solidFill>
              </a:rPr>
              <a:t>MOBILITY</a:t>
            </a:r>
            <a:endParaRPr lang="en-GB" sz="4000" b="1" spc="600">
              <a:solidFill>
                <a:schemeClr val="bg1">
                  <a:lumMod val="85000"/>
                  <a:alpha val="50000"/>
                </a:schemeClr>
              </a:solidFill>
            </a:endParaRPr>
          </a:p>
        </p:txBody>
      </p:sp>
      <p:sp>
        <p:nvSpPr>
          <p:cNvPr id="24" name="Title 2">
            <a:extLst>
              <a:ext uri="{FF2B5EF4-FFF2-40B4-BE49-F238E27FC236}">
                <a16:creationId xmlns:a16="http://schemas.microsoft.com/office/drawing/2014/main" id="{3C14924A-4F91-0FEE-E6A9-9FF3F39121F8}"/>
              </a:ext>
            </a:extLst>
          </p:cNvPr>
          <p:cNvSpPr txBox="1">
            <a:spLocks/>
          </p:cNvSpPr>
          <p:nvPr/>
        </p:nvSpPr>
        <p:spPr>
          <a:xfrm rot="5400000">
            <a:off x="9334365" y="4713744"/>
            <a:ext cx="3515486" cy="792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3200" b="1" spc="600">
                <a:solidFill>
                  <a:srgbClr val="FFC000">
                    <a:alpha val="50000"/>
                  </a:srgbClr>
                </a:solidFill>
              </a:rPr>
              <a:t>DIVERSE</a:t>
            </a:r>
            <a:endParaRPr lang="en-GB" sz="3200" b="1" spc="600">
              <a:solidFill>
                <a:srgbClr val="FFC000">
                  <a:alpha val="50000"/>
                </a:srgbClr>
              </a:solidFill>
            </a:endParaRPr>
          </a:p>
        </p:txBody>
      </p:sp>
      <p:sp>
        <p:nvSpPr>
          <p:cNvPr id="25" name="Title 2">
            <a:extLst>
              <a:ext uri="{FF2B5EF4-FFF2-40B4-BE49-F238E27FC236}">
                <a16:creationId xmlns:a16="http://schemas.microsoft.com/office/drawing/2014/main" id="{50DB40B9-D535-2CC3-C3C3-569B7145069A}"/>
              </a:ext>
            </a:extLst>
          </p:cNvPr>
          <p:cNvSpPr txBox="1">
            <a:spLocks/>
          </p:cNvSpPr>
          <p:nvPr/>
        </p:nvSpPr>
        <p:spPr>
          <a:xfrm>
            <a:off x="6318611" y="1059393"/>
            <a:ext cx="2974816"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4800" b="1" spc="600">
                <a:solidFill>
                  <a:srgbClr val="B99C90">
                    <a:alpha val="75000"/>
                  </a:srgbClr>
                </a:solidFill>
              </a:rPr>
              <a:t>ART</a:t>
            </a:r>
            <a:endParaRPr lang="en-GB" sz="4800" b="1" spc="600">
              <a:solidFill>
                <a:srgbClr val="B99C90">
                  <a:alpha val="75000"/>
                </a:srgbClr>
              </a:solidFill>
            </a:endParaRPr>
          </a:p>
        </p:txBody>
      </p:sp>
      <p:sp>
        <p:nvSpPr>
          <p:cNvPr id="26" name="Title 2">
            <a:extLst>
              <a:ext uri="{FF2B5EF4-FFF2-40B4-BE49-F238E27FC236}">
                <a16:creationId xmlns:a16="http://schemas.microsoft.com/office/drawing/2014/main" id="{460330AC-1EE4-CBA7-45D0-D1B5E7EF7922}"/>
              </a:ext>
            </a:extLst>
          </p:cNvPr>
          <p:cNvSpPr txBox="1">
            <a:spLocks/>
          </p:cNvSpPr>
          <p:nvPr/>
        </p:nvSpPr>
        <p:spPr>
          <a:xfrm>
            <a:off x="8592834" y="4301825"/>
            <a:ext cx="2974816"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2800" b="1" spc="600">
                <a:solidFill>
                  <a:schemeClr val="accent4">
                    <a:lumMod val="40000"/>
                    <a:lumOff val="60000"/>
                    <a:alpha val="75000"/>
                  </a:schemeClr>
                </a:solidFill>
              </a:rPr>
              <a:t>VIBRANT</a:t>
            </a:r>
            <a:endParaRPr lang="en-GB" sz="2800" b="1" spc="600">
              <a:solidFill>
                <a:schemeClr val="accent4">
                  <a:lumMod val="40000"/>
                  <a:lumOff val="60000"/>
                  <a:alpha val="75000"/>
                </a:schemeClr>
              </a:solidFill>
            </a:endParaRPr>
          </a:p>
        </p:txBody>
      </p:sp>
      <p:sp>
        <p:nvSpPr>
          <p:cNvPr id="27" name="Title 2">
            <a:extLst>
              <a:ext uri="{FF2B5EF4-FFF2-40B4-BE49-F238E27FC236}">
                <a16:creationId xmlns:a16="http://schemas.microsoft.com/office/drawing/2014/main" id="{1BC29C87-31D8-EA67-9928-C228AD16E304}"/>
              </a:ext>
            </a:extLst>
          </p:cNvPr>
          <p:cNvSpPr txBox="1">
            <a:spLocks/>
          </p:cNvSpPr>
          <p:nvPr/>
        </p:nvSpPr>
        <p:spPr>
          <a:xfrm>
            <a:off x="8444217" y="4727150"/>
            <a:ext cx="2974816"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4000" b="1" spc="600">
                <a:solidFill>
                  <a:srgbClr val="92D050">
                    <a:alpha val="75000"/>
                  </a:srgbClr>
                </a:solidFill>
              </a:rPr>
              <a:t>SHOP</a:t>
            </a:r>
            <a:endParaRPr lang="en-GB" sz="4000" b="1" spc="600">
              <a:solidFill>
                <a:srgbClr val="92D050">
                  <a:alpha val="75000"/>
                </a:srgbClr>
              </a:solidFill>
            </a:endParaRPr>
          </a:p>
        </p:txBody>
      </p:sp>
      <p:sp>
        <p:nvSpPr>
          <p:cNvPr id="28" name="Title 2">
            <a:extLst>
              <a:ext uri="{FF2B5EF4-FFF2-40B4-BE49-F238E27FC236}">
                <a16:creationId xmlns:a16="http://schemas.microsoft.com/office/drawing/2014/main" id="{297B5404-6556-5013-48FA-BEEECCC38C04}"/>
              </a:ext>
            </a:extLst>
          </p:cNvPr>
          <p:cNvSpPr txBox="1">
            <a:spLocks/>
          </p:cNvSpPr>
          <p:nvPr/>
        </p:nvSpPr>
        <p:spPr>
          <a:xfrm rot="5400000">
            <a:off x="9335453" y="4716433"/>
            <a:ext cx="3515486" cy="792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3200" b="1" spc="600">
                <a:solidFill>
                  <a:srgbClr val="FFC000">
                    <a:alpha val="50000"/>
                  </a:srgbClr>
                </a:solidFill>
              </a:rPr>
              <a:t>DIVERSE</a:t>
            </a:r>
            <a:endParaRPr lang="en-GB" sz="3200" b="1" spc="600">
              <a:solidFill>
                <a:srgbClr val="FFC000">
                  <a:alpha val="50000"/>
                </a:srgbClr>
              </a:solidFill>
            </a:endParaRPr>
          </a:p>
        </p:txBody>
      </p:sp>
      <p:sp>
        <p:nvSpPr>
          <p:cNvPr id="29" name="Title 2">
            <a:extLst>
              <a:ext uri="{FF2B5EF4-FFF2-40B4-BE49-F238E27FC236}">
                <a16:creationId xmlns:a16="http://schemas.microsoft.com/office/drawing/2014/main" id="{A7FF8FEC-F924-F856-23E9-CF58FD3B34F7}"/>
              </a:ext>
            </a:extLst>
          </p:cNvPr>
          <p:cNvSpPr txBox="1">
            <a:spLocks/>
          </p:cNvSpPr>
          <p:nvPr/>
        </p:nvSpPr>
        <p:spPr>
          <a:xfrm rot="5400000">
            <a:off x="9400252" y="5107139"/>
            <a:ext cx="2476326" cy="7924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2000" b="1" spc="600">
                <a:solidFill>
                  <a:schemeClr val="bg1">
                    <a:lumMod val="95000"/>
                    <a:alpha val="50000"/>
                  </a:schemeClr>
                </a:solidFill>
              </a:rPr>
              <a:t>PEOPLE</a:t>
            </a:r>
            <a:endParaRPr lang="en-GB" sz="2000" b="1" spc="600">
              <a:solidFill>
                <a:schemeClr val="bg1">
                  <a:lumMod val="95000"/>
                  <a:alpha val="50000"/>
                </a:schemeClr>
              </a:solidFill>
            </a:endParaRPr>
          </a:p>
        </p:txBody>
      </p:sp>
      <p:sp>
        <p:nvSpPr>
          <p:cNvPr id="30" name="Title 2">
            <a:extLst>
              <a:ext uri="{FF2B5EF4-FFF2-40B4-BE49-F238E27FC236}">
                <a16:creationId xmlns:a16="http://schemas.microsoft.com/office/drawing/2014/main" id="{408EBA05-A6DA-F3A6-AC3D-36720D1B1AEA}"/>
              </a:ext>
            </a:extLst>
          </p:cNvPr>
          <p:cNvSpPr txBox="1">
            <a:spLocks/>
          </p:cNvSpPr>
          <p:nvPr/>
        </p:nvSpPr>
        <p:spPr>
          <a:xfrm>
            <a:off x="8443291" y="4727150"/>
            <a:ext cx="2974816"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4000" b="1" spc="600">
                <a:solidFill>
                  <a:srgbClr val="92D050">
                    <a:alpha val="75000"/>
                  </a:srgbClr>
                </a:solidFill>
              </a:rPr>
              <a:t>SHOP</a:t>
            </a:r>
            <a:endParaRPr lang="en-GB" sz="4000" b="1" spc="600">
              <a:solidFill>
                <a:srgbClr val="92D050">
                  <a:alpha val="75000"/>
                </a:srgbClr>
              </a:solidFill>
            </a:endParaRPr>
          </a:p>
        </p:txBody>
      </p:sp>
      <p:sp>
        <p:nvSpPr>
          <p:cNvPr id="31" name="Title 2">
            <a:extLst>
              <a:ext uri="{FF2B5EF4-FFF2-40B4-BE49-F238E27FC236}">
                <a16:creationId xmlns:a16="http://schemas.microsoft.com/office/drawing/2014/main" id="{271522F1-2085-0214-F40E-B17AED13DFEF}"/>
              </a:ext>
            </a:extLst>
          </p:cNvPr>
          <p:cNvSpPr txBox="1">
            <a:spLocks/>
          </p:cNvSpPr>
          <p:nvPr/>
        </p:nvSpPr>
        <p:spPr>
          <a:xfrm>
            <a:off x="8262830" y="5197239"/>
            <a:ext cx="2974816"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2800" b="1" spc="600">
                <a:solidFill>
                  <a:srgbClr val="0070C0">
                    <a:alpha val="75000"/>
                  </a:srgbClr>
                </a:solidFill>
              </a:rPr>
              <a:t>LIVABLE</a:t>
            </a:r>
            <a:endParaRPr lang="en-GB" sz="2800" b="1" spc="600">
              <a:solidFill>
                <a:srgbClr val="0070C0">
                  <a:alpha val="75000"/>
                </a:srgbClr>
              </a:solidFill>
            </a:endParaRPr>
          </a:p>
        </p:txBody>
      </p:sp>
      <p:sp>
        <p:nvSpPr>
          <p:cNvPr id="32" name="Title 2">
            <a:extLst>
              <a:ext uri="{FF2B5EF4-FFF2-40B4-BE49-F238E27FC236}">
                <a16:creationId xmlns:a16="http://schemas.microsoft.com/office/drawing/2014/main" id="{3B95CED0-58EE-B7F3-DB11-1298AD2DFF76}"/>
              </a:ext>
            </a:extLst>
          </p:cNvPr>
          <p:cNvSpPr txBox="1">
            <a:spLocks/>
          </p:cNvSpPr>
          <p:nvPr/>
        </p:nvSpPr>
        <p:spPr>
          <a:xfrm>
            <a:off x="8262830" y="5618595"/>
            <a:ext cx="2974816"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1600" b="1" spc="600">
                <a:solidFill>
                  <a:srgbClr val="00B050">
                    <a:alpha val="75000"/>
                  </a:srgbClr>
                </a:solidFill>
              </a:rPr>
              <a:t>CONNECTED</a:t>
            </a:r>
            <a:endParaRPr lang="en-GB" sz="1600" b="1" spc="600">
              <a:solidFill>
                <a:srgbClr val="00B050">
                  <a:alpha val="75000"/>
                </a:srgbClr>
              </a:solidFill>
            </a:endParaRPr>
          </a:p>
        </p:txBody>
      </p:sp>
      <p:sp>
        <p:nvSpPr>
          <p:cNvPr id="33" name="Title 2">
            <a:extLst>
              <a:ext uri="{FF2B5EF4-FFF2-40B4-BE49-F238E27FC236}">
                <a16:creationId xmlns:a16="http://schemas.microsoft.com/office/drawing/2014/main" id="{5F00C529-6E8B-CA6C-1A87-7FC3230F6C0B}"/>
              </a:ext>
            </a:extLst>
          </p:cNvPr>
          <p:cNvSpPr txBox="1">
            <a:spLocks/>
          </p:cNvSpPr>
          <p:nvPr/>
        </p:nvSpPr>
        <p:spPr>
          <a:xfrm>
            <a:off x="8009070" y="5923285"/>
            <a:ext cx="2974816" cy="8044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pPr algn="ctr"/>
            <a:r>
              <a:rPr lang="en-US" sz="2100" b="1" spc="600">
                <a:solidFill>
                  <a:srgbClr val="FF9999">
                    <a:alpha val="75000"/>
                  </a:srgbClr>
                </a:solidFill>
              </a:rPr>
              <a:t>SUSTAINABLE</a:t>
            </a:r>
            <a:endParaRPr lang="en-GB" sz="2100" b="1" spc="600">
              <a:solidFill>
                <a:srgbClr val="FF9999">
                  <a:alpha val="75000"/>
                </a:srgbClr>
              </a:solidFill>
            </a:endParaRPr>
          </a:p>
        </p:txBody>
      </p:sp>
    </p:spTree>
    <p:extLst>
      <p:ext uri="{BB962C8B-B14F-4D97-AF65-F5344CB8AC3E}">
        <p14:creationId xmlns:p14="http://schemas.microsoft.com/office/powerpoint/2010/main" val="571451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F5B0-CDC0-39C9-C0CE-DAED0775B439}"/>
              </a:ext>
            </a:extLst>
          </p:cNvPr>
          <p:cNvSpPr>
            <a:spLocks noGrp="1"/>
          </p:cNvSpPr>
          <p:nvPr>
            <p:ph type="title"/>
          </p:nvPr>
        </p:nvSpPr>
        <p:spPr/>
        <p:txBody>
          <a:bodyPr/>
          <a:lstStyle/>
          <a:p>
            <a:r>
              <a:rPr lang="en-US">
                <a:latin typeface="Century Gothic"/>
              </a:rPr>
              <a:t>Reference List</a:t>
            </a:r>
            <a:endParaRPr lang="en-US"/>
          </a:p>
        </p:txBody>
      </p:sp>
      <p:sp>
        <p:nvSpPr>
          <p:cNvPr id="3" name="Content Placeholder 2">
            <a:extLst>
              <a:ext uri="{FF2B5EF4-FFF2-40B4-BE49-F238E27FC236}">
                <a16:creationId xmlns:a16="http://schemas.microsoft.com/office/drawing/2014/main" id="{01C3C4B8-BA82-7340-BD75-BEF18ACA5F4F}"/>
              </a:ext>
            </a:extLst>
          </p:cNvPr>
          <p:cNvSpPr>
            <a:spLocks noGrp="1"/>
          </p:cNvSpPr>
          <p:nvPr>
            <p:ph idx="1"/>
          </p:nvPr>
        </p:nvSpPr>
        <p:spPr>
          <a:xfrm>
            <a:off x="0" y="2084472"/>
            <a:ext cx="11430792" cy="4773528"/>
          </a:xfrm>
        </p:spPr>
        <p:txBody>
          <a:bodyPr vert="horz" lIns="91440" tIns="45720" rIns="91440" bIns="45720" rtlCol="0" anchor="t">
            <a:normAutofit fontScale="92500"/>
          </a:bodyPr>
          <a:lstStyle/>
          <a:p>
            <a:r>
              <a:rPr lang="en-US" sz="1100" dirty="0">
                <a:latin typeface="Century Gothic"/>
              </a:rPr>
              <a:t>Atrium studio (no date) ‘The Bridge in Kazakh’, </a:t>
            </a:r>
            <a:r>
              <a:rPr lang="en-US" sz="1100" i="1" dirty="0">
                <a:latin typeface="Century Gothic"/>
              </a:rPr>
              <a:t>ABE. </a:t>
            </a:r>
            <a:r>
              <a:rPr lang="en-US" sz="1100" dirty="0">
                <a:latin typeface="Century Gothic"/>
              </a:rPr>
              <a:t>Available at </a:t>
            </a:r>
            <a:r>
              <a:rPr lang="en-US" sz="1100" dirty="0">
                <a:latin typeface="Century Gothic"/>
                <a:hlinkClick r:id="rId2"/>
              </a:rPr>
              <a:t>https://label-magazine.com/en/architecture/articles/most-po-kazachsku</a:t>
            </a:r>
            <a:r>
              <a:rPr lang="en-US" sz="1100" dirty="0">
                <a:latin typeface="Century Gothic"/>
              </a:rPr>
              <a:t> [Accessed 15 March 2023]</a:t>
            </a:r>
          </a:p>
          <a:p>
            <a:r>
              <a:rPr lang="en-US" sz="1100" dirty="0">
                <a:latin typeface="Century Gothic"/>
              </a:rPr>
              <a:t>CDRC </a:t>
            </a:r>
            <a:r>
              <a:rPr lang="en-US" sz="1100" dirty="0" err="1">
                <a:latin typeface="Century Gothic"/>
              </a:rPr>
              <a:t>MapMaker</a:t>
            </a:r>
            <a:r>
              <a:rPr lang="en-US" sz="1100" dirty="0">
                <a:latin typeface="Century Gothic"/>
              </a:rPr>
              <a:t> (2011), </a:t>
            </a:r>
            <a:r>
              <a:rPr lang="en-US" sz="1100" i="1" dirty="0">
                <a:latin typeface="Century Gothic"/>
              </a:rPr>
              <a:t>Aging in Place Classification. </a:t>
            </a:r>
            <a:r>
              <a:rPr lang="en-US" sz="1100" dirty="0">
                <a:latin typeface="Century Gothic"/>
              </a:rPr>
              <a:t>Available at </a:t>
            </a:r>
            <a:r>
              <a:rPr lang="en-US" sz="1100" dirty="0">
                <a:latin typeface="Century Gothic"/>
                <a:hlinkClick r:id="rId3"/>
              </a:rPr>
              <a:t>https://mapmaker.cdrc.ac.uk/#/ageing-in-place-classification?h=1&amp;lon=-1.073&amp;lat=50.8286&amp;zoom=13.21</a:t>
            </a:r>
            <a:r>
              <a:rPr lang="en-US" sz="1100" dirty="0">
                <a:latin typeface="Century Gothic"/>
              </a:rPr>
              <a:t> [Accessed on 01 March 2023]</a:t>
            </a:r>
          </a:p>
          <a:p>
            <a:r>
              <a:rPr lang="en-US" sz="1100" dirty="0" err="1">
                <a:latin typeface="Century Gothic"/>
              </a:rPr>
              <a:t>DataShine</a:t>
            </a:r>
            <a:r>
              <a:rPr lang="en-US" sz="1100" dirty="0">
                <a:latin typeface="Century Gothic"/>
              </a:rPr>
              <a:t> Census (2011) </a:t>
            </a:r>
            <a:r>
              <a:rPr lang="en-US" sz="1100" i="1" dirty="0">
                <a:latin typeface="Century Gothic"/>
              </a:rPr>
              <a:t>Long term health problem or disability</a:t>
            </a:r>
            <a:r>
              <a:rPr lang="en-US" sz="1100" dirty="0">
                <a:latin typeface="Century Gothic"/>
              </a:rPr>
              <a:t>. Available at </a:t>
            </a:r>
            <a:r>
              <a:rPr lang="en-US" sz="1100" dirty="0">
                <a:latin typeface="Century Gothic"/>
                <a:hlinkClick r:id="rId4"/>
              </a:rPr>
              <a:t>https://datashine.org.uk/#table=QS303EW&amp;col=QS303EW0002&amp;ramp=RdYlGn&amp;layers=BTTT&amp;zoom=11.92634568918848&amp;lon=-0.1283&amp;lat=51.5254</a:t>
            </a:r>
            <a:r>
              <a:rPr lang="en-US" sz="1100" dirty="0">
                <a:latin typeface="Century Gothic"/>
              </a:rPr>
              <a:t> [Accessed on 01 March 2023]</a:t>
            </a:r>
          </a:p>
          <a:p>
            <a:r>
              <a:rPr lang="en-US" sz="1100" dirty="0" err="1">
                <a:latin typeface="Century Gothic"/>
              </a:rPr>
              <a:t>DataShine</a:t>
            </a:r>
            <a:r>
              <a:rPr lang="en-US" sz="1100" dirty="0">
                <a:latin typeface="Century Gothic"/>
              </a:rPr>
              <a:t> Census (2011) </a:t>
            </a:r>
            <a:r>
              <a:rPr lang="en-US" sz="1100" i="1" dirty="0">
                <a:latin typeface="Century Gothic"/>
              </a:rPr>
              <a:t>Method of Travel to work. </a:t>
            </a:r>
            <a:r>
              <a:rPr lang="en-US" sz="1100" dirty="0">
                <a:latin typeface="Century Gothic"/>
              </a:rPr>
              <a:t>Available </a:t>
            </a:r>
            <a:r>
              <a:rPr lang="en-US" sz="1100" dirty="0">
                <a:latin typeface="Century Gothic"/>
                <a:hlinkClick r:id="rId5"/>
              </a:rPr>
              <a:t>https://datashine.org.uk/#table=QS303EW&amp;col=QS303EW0002&amp;ramp=RdYlGn&amp;layers=BTTT&amp;zoom=11.92634568918848&amp;lon=-0.1282&amp;lat=51.5254</a:t>
            </a:r>
            <a:r>
              <a:rPr lang="en-US" sz="1100" dirty="0">
                <a:latin typeface="Century Gothic"/>
              </a:rPr>
              <a:t> [Accessed on 01 March 2023]</a:t>
            </a:r>
          </a:p>
          <a:p>
            <a:r>
              <a:rPr lang="en-US" sz="1100" dirty="0" err="1">
                <a:latin typeface="Century Gothic"/>
              </a:rPr>
              <a:t>DataShine</a:t>
            </a:r>
            <a:r>
              <a:rPr lang="en-US" sz="1100" dirty="0">
                <a:latin typeface="Century Gothic"/>
              </a:rPr>
              <a:t> Census (2011) </a:t>
            </a:r>
            <a:r>
              <a:rPr lang="en-US" sz="1100" i="1" dirty="0">
                <a:latin typeface="Century Gothic"/>
              </a:rPr>
              <a:t>Car or Van availability. </a:t>
            </a:r>
            <a:r>
              <a:rPr lang="en-US" sz="1100" dirty="0">
                <a:latin typeface="Century Gothic"/>
              </a:rPr>
              <a:t>Available at </a:t>
            </a:r>
            <a:r>
              <a:rPr lang="en-US" sz="1100" dirty="0">
                <a:latin typeface="Century Gothic"/>
                <a:hlinkClick r:id="rId4"/>
              </a:rPr>
              <a:t>https://datashine.org.uk/#table=QS303EW&amp;col=QS303EW0002&amp;ramp=RdYlGn&amp;layers=BTTT&amp;zoom=11.92634568918848&amp;lon=-0.1283&amp;lat=51.5254</a:t>
            </a:r>
            <a:r>
              <a:rPr lang="en-US" sz="1100" dirty="0">
                <a:latin typeface="Century Gothic"/>
              </a:rPr>
              <a:t> [Accessed on 01 March 2023]</a:t>
            </a:r>
          </a:p>
          <a:p>
            <a:r>
              <a:rPr lang="en-US" sz="1100" dirty="0">
                <a:latin typeface="Century Gothic"/>
              </a:rPr>
              <a:t>Department for Transport (2021). Inclusive Mobility: A Guide to Best Practice on Access to Pedestrian and Transport Infrastructure. London: Department for Transport. Available at: </a:t>
            </a:r>
            <a:r>
              <a:rPr lang="en-US" sz="1100" dirty="0">
                <a:latin typeface="Century Gothic"/>
                <a:hlinkClick r:id="rId6"/>
              </a:rPr>
              <a:t>https://assets.publishing.service.gov.uk/government/uploads/system/uploads/attachment_data/file/1044542/inclusive-mobility-a-guide-to-best-practice-on-access-to-pedestrian-and-transport-infrastructure.pdf</a:t>
            </a:r>
            <a:endParaRPr lang="en-US" sz="1100" dirty="0"/>
          </a:p>
          <a:p>
            <a:r>
              <a:rPr lang="en-US" sz="1100" dirty="0">
                <a:latin typeface="Century Gothic"/>
              </a:rPr>
              <a:t>Designboom. (2020). Sturdy inclined roof supported by slim steel columns tops university bus stop in </a:t>
            </a:r>
            <a:r>
              <a:rPr lang="en-US" sz="1100" dirty="0" err="1">
                <a:latin typeface="Century Gothic"/>
              </a:rPr>
              <a:t>taiwan</a:t>
            </a:r>
            <a:r>
              <a:rPr lang="en-US" sz="1100" dirty="0">
                <a:latin typeface="Century Gothic"/>
              </a:rPr>
              <a:t>. Designboom, 7 September 2020. [Online]. Available at: </a:t>
            </a:r>
            <a:r>
              <a:rPr lang="en-US" sz="1100" u="sng" dirty="0">
                <a:latin typeface="Century Gothic"/>
                <a:hlinkClick r:id="rId7"/>
              </a:rPr>
              <a:t>https://www.designboom.com/architecture/sturdy-inclined-roof-slim-steel-columns-university-bus-stop-taiwan-09-07-2020/</a:t>
            </a:r>
            <a:r>
              <a:rPr lang="en-US" sz="1100" dirty="0">
                <a:latin typeface="Century Gothic"/>
              </a:rPr>
              <a:t> [Accessed 20 March 2023]. </a:t>
            </a:r>
          </a:p>
          <a:p>
            <a:r>
              <a:rPr lang="en-US" sz="1100" dirty="0">
                <a:latin typeface="Century Gothic"/>
              </a:rPr>
              <a:t>Holmes, Damian (2019), ‘Grain Collective Joins WLA as a partner’, </a:t>
            </a:r>
            <a:r>
              <a:rPr lang="en-US" sz="1100" i="1" dirty="0">
                <a:latin typeface="Century Gothic"/>
              </a:rPr>
              <a:t>WLA. </a:t>
            </a:r>
            <a:r>
              <a:rPr lang="en-US" sz="1100" dirty="0">
                <a:latin typeface="Century Gothic"/>
              </a:rPr>
              <a:t>Accessed on </a:t>
            </a:r>
            <a:r>
              <a:rPr lang="en-US" sz="1100" dirty="0">
                <a:latin typeface="Century Gothic"/>
                <a:hlinkClick r:id="rId8"/>
              </a:rPr>
              <a:t>https://worldlandscapearchitect.com/welcome-to-grain-collective-our-new-wla-partner/?v=79cba1185463</a:t>
            </a:r>
            <a:r>
              <a:rPr lang="en-US" sz="1100" dirty="0">
                <a:latin typeface="Century Gothic"/>
              </a:rPr>
              <a:t> [Accessed on 15 March 2023]</a:t>
            </a:r>
            <a:endParaRPr lang="en-US" sz="1100" dirty="0"/>
          </a:p>
          <a:p>
            <a:r>
              <a:rPr lang="en-US" sz="1100" dirty="0" err="1">
                <a:latin typeface="Century Gothic"/>
              </a:rPr>
              <a:t>Feeldesain</a:t>
            </a:r>
            <a:r>
              <a:rPr lang="en-US" sz="1100" dirty="0">
                <a:latin typeface="Century Gothic"/>
              </a:rPr>
              <a:t>. (2011). </a:t>
            </a:r>
            <a:r>
              <a:rPr lang="en-US" sz="1100" dirty="0" err="1">
                <a:latin typeface="Century Gothic"/>
              </a:rPr>
              <a:t>Democratie</a:t>
            </a:r>
            <a:r>
              <a:rPr lang="en-US" sz="1100" dirty="0">
                <a:latin typeface="Century Gothic"/>
              </a:rPr>
              <a:t> Creative: Street Art for the People to Play. </a:t>
            </a:r>
            <a:r>
              <a:rPr lang="en-US" sz="1100" dirty="0" err="1">
                <a:latin typeface="Century Gothic"/>
              </a:rPr>
              <a:t>Feeldesain</a:t>
            </a:r>
            <a:r>
              <a:rPr lang="en-US" sz="1100" dirty="0">
                <a:latin typeface="Century Gothic"/>
              </a:rPr>
              <a:t>. [Online]. Available at: </a:t>
            </a:r>
            <a:r>
              <a:rPr lang="en-US" sz="1100" u="sng" dirty="0">
                <a:latin typeface="Century Gothic"/>
                <a:hlinkClick r:id="rId9"/>
              </a:rPr>
              <a:t>https://www.feeldesain.com/democratie-creative-street-art-for-the-people-to-play.html</a:t>
            </a:r>
            <a:r>
              <a:rPr lang="en-US" sz="1100" dirty="0">
                <a:latin typeface="Century Gothic"/>
              </a:rPr>
              <a:t> [Accessed 20 March 2023]. </a:t>
            </a:r>
            <a:endParaRPr lang="en-US" sz="1100" dirty="0"/>
          </a:p>
          <a:p>
            <a:r>
              <a:rPr lang="en-US" sz="1100" dirty="0">
                <a:latin typeface="Century Gothic"/>
              </a:rPr>
              <a:t>G, Colin (2008) ‘Hilsea Lines. Portsmouth’, </a:t>
            </a:r>
            <a:r>
              <a:rPr lang="en-US" sz="1100" i="1" dirty="0">
                <a:latin typeface="Century Gothic"/>
              </a:rPr>
              <a:t>Subterranean History. </a:t>
            </a:r>
            <a:r>
              <a:rPr lang="en-US" sz="1100" dirty="0">
                <a:latin typeface="Century Gothic"/>
              </a:rPr>
              <a:t>Available at </a:t>
            </a:r>
            <a:r>
              <a:rPr lang="en-US" sz="1100" dirty="0">
                <a:latin typeface="Century Gothic"/>
                <a:hlinkClick r:id="rId10"/>
              </a:rPr>
              <a:t>http://www.subterraneanhistory.co.uk/2008/08/hilsea-lines-portsmouth.html</a:t>
            </a:r>
            <a:r>
              <a:rPr lang="en-US" sz="1100" dirty="0">
                <a:latin typeface="Century Gothic"/>
              </a:rPr>
              <a:t> [Accessed on 15 March 2023]</a:t>
            </a:r>
          </a:p>
          <a:p>
            <a:r>
              <a:rPr lang="en-US" sz="1100" dirty="0">
                <a:latin typeface="Century Gothic"/>
              </a:rPr>
              <a:t>Google Maps (2023). 310 Lea Bridge Rd. Available at: </a:t>
            </a:r>
            <a:r>
              <a:rPr lang="en-US" sz="1100" u="sng" dirty="0">
                <a:latin typeface="Century Gothic"/>
                <a:hlinkClick r:id="rId11"/>
              </a:rPr>
              <a:t>https://www.google.co.uk/maps/@51.5218141,-0.1257739,18z</a:t>
            </a:r>
            <a:r>
              <a:rPr lang="en-US" sz="1100" dirty="0">
                <a:latin typeface="Century Gothic"/>
              </a:rPr>
              <a:t> 310 Lea Bridge Rd - Google Maps(Accessed: 20 March 2023). </a:t>
            </a:r>
            <a:endParaRPr lang="en-US" sz="1100" dirty="0"/>
          </a:p>
          <a:p>
            <a:endParaRPr lang="en-US" sz="1100" dirty="0">
              <a:latin typeface="Century Gothic"/>
            </a:endParaRPr>
          </a:p>
          <a:p>
            <a:endParaRPr lang="en-US" sz="1100" dirty="0">
              <a:latin typeface="Century Gothic"/>
            </a:endParaRPr>
          </a:p>
          <a:p>
            <a:endParaRPr lang="en-US" sz="1100" dirty="0">
              <a:latin typeface="Century Gothic"/>
            </a:endParaRPr>
          </a:p>
          <a:p>
            <a:endParaRPr lang="en-US" sz="1100" dirty="0">
              <a:latin typeface="Century Gothic"/>
            </a:endParaRPr>
          </a:p>
        </p:txBody>
      </p:sp>
      <p:sp>
        <p:nvSpPr>
          <p:cNvPr id="4" name="文本框 22">
            <a:extLst>
              <a:ext uri="{FF2B5EF4-FFF2-40B4-BE49-F238E27FC236}">
                <a16:creationId xmlns:a16="http://schemas.microsoft.com/office/drawing/2014/main" id="{48C10C70-D365-E264-B3CA-33E0A78172E2}"/>
              </a:ext>
            </a:extLst>
          </p:cNvPr>
          <p:cNvSpPr txBox="1"/>
          <p:nvPr/>
        </p:nvSpPr>
        <p:spPr>
          <a:xfrm rot="5400000">
            <a:off x="11012825" y="952588"/>
            <a:ext cx="2000700"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a:solidFill>
                  <a:schemeClr val="bg2"/>
                </a:solidFill>
                <a:latin typeface="Lato"/>
                <a:ea typeface="Lato"/>
                <a:cs typeface="Lato"/>
              </a:rPr>
              <a:t>Photograph by Amelia Hatfield</a:t>
            </a:r>
            <a:endParaRPr lang="en-US" altLang="zh-CN">
              <a:solidFill>
                <a:schemeClr val="bg2"/>
              </a:solidFill>
            </a:endParaRPr>
          </a:p>
        </p:txBody>
      </p:sp>
    </p:spTree>
    <p:extLst>
      <p:ext uri="{BB962C8B-B14F-4D97-AF65-F5344CB8AC3E}">
        <p14:creationId xmlns:p14="http://schemas.microsoft.com/office/powerpoint/2010/main" val="1383894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F5B0-CDC0-39C9-C0CE-DAED0775B439}"/>
              </a:ext>
            </a:extLst>
          </p:cNvPr>
          <p:cNvSpPr>
            <a:spLocks noGrp="1"/>
          </p:cNvSpPr>
          <p:nvPr>
            <p:ph type="title"/>
          </p:nvPr>
        </p:nvSpPr>
        <p:spPr/>
        <p:txBody>
          <a:bodyPr/>
          <a:lstStyle/>
          <a:p>
            <a:r>
              <a:rPr lang="en-US">
                <a:latin typeface="Century Gothic"/>
              </a:rPr>
              <a:t>Reference List</a:t>
            </a:r>
            <a:endParaRPr lang="en-US"/>
          </a:p>
        </p:txBody>
      </p:sp>
      <p:sp>
        <p:nvSpPr>
          <p:cNvPr id="3" name="Content Placeholder 2">
            <a:extLst>
              <a:ext uri="{FF2B5EF4-FFF2-40B4-BE49-F238E27FC236}">
                <a16:creationId xmlns:a16="http://schemas.microsoft.com/office/drawing/2014/main" id="{01C3C4B8-BA82-7340-BD75-BEF18ACA5F4F}"/>
              </a:ext>
            </a:extLst>
          </p:cNvPr>
          <p:cNvSpPr>
            <a:spLocks noGrp="1"/>
          </p:cNvSpPr>
          <p:nvPr>
            <p:ph idx="1"/>
          </p:nvPr>
        </p:nvSpPr>
        <p:spPr>
          <a:xfrm>
            <a:off x="0" y="2084472"/>
            <a:ext cx="11430792" cy="5929228"/>
          </a:xfrm>
        </p:spPr>
        <p:txBody>
          <a:bodyPr vert="horz" lIns="91440" tIns="45720" rIns="91440" bIns="45720" rtlCol="0" anchor="t">
            <a:normAutofit/>
          </a:bodyPr>
          <a:lstStyle/>
          <a:p>
            <a:r>
              <a:rPr lang="en-US" sz="1200" dirty="0">
                <a:latin typeface="Century Gothic"/>
              </a:rPr>
              <a:t>Harris, T. (2020). Cambridge's Dutch-style roundabout: Why all the fuss? [Photograph]. UK: BBC </a:t>
            </a:r>
          </a:p>
          <a:p>
            <a:r>
              <a:rPr lang="en-US" sz="1200" dirty="0" err="1">
                <a:latin typeface="Century Gothic"/>
              </a:rPr>
              <a:t>Inhabitat</a:t>
            </a:r>
            <a:r>
              <a:rPr lang="en-US" sz="1200" dirty="0">
                <a:latin typeface="Century Gothic"/>
              </a:rPr>
              <a:t>. (2021). Pedestrian bridge by ATRIUM will grow trees above highway. </a:t>
            </a:r>
            <a:r>
              <a:rPr lang="en-US" sz="1200" dirty="0" err="1">
                <a:latin typeface="Century Gothic"/>
              </a:rPr>
              <a:t>Inhabitat</a:t>
            </a:r>
            <a:r>
              <a:rPr lang="en-US" sz="1200" dirty="0">
                <a:latin typeface="Century Gothic"/>
              </a:rPr>
              <a:t>, 21 January 2021. [Online]. Available at: </a:t>
            </a:r>
            <a:r>
              <a:rPr lang="en-US" sz="1200" u="sng" dirty="0">
                <a:latin typeface="Century Gothic"/>
                <a:hlinkClick r:id="rId2"/>
              </a:rPr>
              <a:t>https://inhabitat.com/pedestrian-bridge-by-atrium-will-grow-trees-above-highway/</a:t>
            </a:r>
            <a:r>
              <a:rPr lang="en-US" sz="1200" dirty="0">
                <a:latin typeface="Century Gothic"/>
              </a:rPr>
              <a:t> [Accessed 20 March 2023]. </a:t>
            </a:r>
            <a:endParaRPr lang="en-US" sz="1200" dirty="0"/>
          </a:p>
          <a:p>
            <a:r>
              <a:rPr lang="en-US" sz="1200" dirty="0" err="1">
                <a:latin typeface="Century Gothic"/>
              </a:rPr>
              <a:t>Kuttler</a:t>
            </a:r>
            <a:r>
              <a:rPr lang="en-US" sz="1200" dirty="0">
                <a:latin typeface="Century Gothic"/>
              </a:rPr>
              <a:t>, T., and </a:t>
            </a:r>
            <a:r>
              <a:rPr lang="en-US" sz="1200" dirty="0" err="1">
                <a:latin typeface="Century Gothic"/>
              </a:rPr>
              <a:t>Moraglio</a:t>
            </a:r>
            <a:r>
              <a:rPr lang="en-US" sz="1200" dirty="0">
                <a:latin typeface="Century Gothic"/>
              </a:rPr>
              <a:t>, M. (2021). Re-thinking Mobility Poverty: Understanding Users' Geographies, Backgrounds and Aptitudes. [online]. London: Routledge. Available from: </a:t>
            </a:r>
            <a:r>
              <a:rPr lang="en-US" sz="1200" u="sng" dirty="0">
                <a:latin typeface="Century Gothic"/>
                <a:hlinkClick r:id="rId3"/>
              </a:rPr>
              <a:t>https://doi.org/10.4324/9780367333317</a:t>
            </a:r>
            <a:r>
              <a:rPr lang="en-US" sz="1200" dirty="0">
                <a:latin typeface="Century Gothic"/>
              </a:rPr>
              <a:t>. (Accessed 19 February 2023).</a:t>
            </a:r>
          </a:p>
          <a:p>
            <a:r>
              <a:rPr lang="en-US" sz="1200" dirty="0">
                <a:latin typeface="Century Gothic"/>
              </a:rPr>
              <a:t>Maus, J. (2016). Here’s what Portland’s new </a:t>
            </a:r>
            <a:r>
              <a:rPr lang="en-US" sz="1200" dirty="0" err="1">
                <a:latin typeface="Century Gothic"/>
              </a:rPr>
              <a:t>carfree</a:t>
            </a:r>
            <a:r>
              <a:rPr lang="en-US" sz="1200" dirty="0">
                <a:latin typeface="Century Gothic"/>
              </a:rPr>
              <a:t> street and elevated bikeway will look like. BikePortland.org. [Online]. Available at: </a:t>
            </a:r>
            <a:r>
              <a:rPr lang="en-US" sz="1200" u="sng" dirty="0">
                <a:latin typeface="Century Gothic"/>
                <a:hlinkClick r:id="rId4"/>
              </a:rPr>
              <a:t>https://bikeportland.org/2016/08/04/heres-what-portlands-new-carfree-street-and-elevated-bikeway-will-look-like-188932</a:t>
            </a:r>
            <a:r>
              <a:rPr lang="en-US" sz="1200" dirty="0">
                <a:latin typeface="Century Gothic"/>
              </a:rPr>
              <a:t> [Accessed 20 March 2023]. </a:t>
            </a:r>
          </a:p>
          <a:p>
            <a:r>
              <a:rPr lang="en-US" sz="1200" dirty="0">
                <a:latin typeface="Century Gothic"/>
              </a:rPr>
              <a:t>Microsoft Local. (2020). Creating Multi-Use Community Gathering Spaces in Quincy, Washington. Microsoft Local Blog. [Online]. Available at: </a:t>
            </a:r>
            <a:r>
              <a:rPr lang="en-US" sz="1200" u="sng" dirty="0">
                <a:latin typeface="Century Gothic"/>
                <a:hlinkClick r:id="rId5"/>
              </a:rPr>
              <a:t>https://local.microsoft.com/zh/blog/creating-multi-use-community-gathering-spaces-in-quincy-washington/</a:t>
            </a:r>
            <a:r>
              <a:rPr lang="en-US" sz="1200" dirty="0">
                <a:latin typeface="Century Gothic"/>
              </a:rPr>
              <a:t> [Accessed 20 March 2023]. </a:t>
            </a:r>
            <a:endParaRPr lang="en-US" sz="1200" dirty="0"/>
          </a:p>
          <a:p>
            <a:r>
              <a:rPr lang="en-US" sz="1200" dirty="0">
                <a:latin typeface="Century Gothic"/>
              </a:rPr>
              <a:t>Mills, G. et al. (2015) “The green ‘signature’ of Irish cities: An examination of the ecosystem services provided by trees using </a:t>
            </a:r>
            <a:r>
              <a:rPr lang="en-US" sz="1200" dirty="0" err="1">
                <a:latin typeface="Century Gothic"/>
              </a:rPr>
              <a:t>i</a:t>
            </a:r>
            <a:r>
              <a:rPr lang="en-US" sz="1200" dirty="0">
                <a:latin typeface="Century Gothic"/>
              </a:rPr>
              <a:t>-Tree Canopy software,” Irish Geography, 48(2), pp. 62–77. Available at: </a:t>
            </a:r>
            <a:r>
              <a:rPr lang="en-US" sz="1200" u="sng" dirty="0">
                <a:latin typeface="Century Gothic"/>
                <a:hlinkClick r:id="rId6"/>
              </a:rPr>
              <a:t>https://doi.org/10.2014/igj.v48i2.625. </a:t>
            </a:r>
            <a:endParaRPr lang="en-US" sz="1200" dirty="0"/>
          </a:p>
          <a:p>
            <a:r>
              <a:rPr lang="en-US" sz="1200" dirty="0">
                <a:latin typeface="Century Gothic"/>
              </a:rPr>
              <a:t>Portsmouth City Council. (2021). </a:t>
            </a:r>
            <a:r>
              <a:rPr lang="en-US" sz="1200" i="1" dirty="0">
                <a:latin typeface="Century Gothic"/>
              </a:rPr>
              <a:t>Portsmouth Transport Strategy 2021-2038</a:t>
            </a:r>
            <a:r>
              <a:rPr lang="en-US" sz="1200" dirty="0">
                <a:latin typeface="Century Gothic"/>
              </a:rPr>
              <a:t>. Available at: </a:t>
            </a:r>
            <a:r>
              <a:rPr lang="en-US" sz="1200" dirty="0">
                <a:latin typeface="Century Gothic"/>
                <a:hlinkClick r:id="rId7"/>
              </a:rPr>
              <a:t>https://www.portsmouth.gov.uk/wp-content/uploads/2021/11/74.633-Local-Transport-Plan-2021-Final-Accessible.pdf</a:t>
            </a:r>
            <a:r>
              <a:rPr lang="en-US" sz="1200" dirty="0">
                <a:latin typeface="Century Gothic"/>
              </a:rPr>
              <a:t>. (Accessed on 1 February 2023).</a:t>
            </a:r>
          </a:p>
          <a:p>
            <a:r>
              <a:rPr lang="en-US" sz="1200" dirty="0">
                <a:latin typeface="Century Gothic"/>
              </a:rPr>
              <a:t>Portsmouth City Council. (2020). </a:t>
            </a:r>
            <a:r>
              <a:rPr lang="en-US" sz="1200" i="1" dirty="0">
                <a:latin typeface="Century Gothic"/>
              </a:rPr>
              <a:t>Local Cycling and Walking Infrastructure Plan 2020-2030</a:t>
            </a:r>
            <a:r>
              <a:rPr lang="en-US" sz="1200" dirty="0">
                <a:latin typeface="Century Gothic"/>
              </a:rPr>
              <a:t>. Available at: </a:t>
            </a:r>
            <a:r>
              <a:rPr lang="en-US" sz="1200" dirty="0">
                <a:latin typeface="Century Gothic"/>
                <a:hlinkClick r:id="rId8"/>
              </a:rPr>
              <a:t>https://travel.portsmouth.gov.uk/wp-content/uploads/2020/09/74.463-LCWIP-Plan.pdf</a:t>
            </a:r>
            <a:r>
              <a:rPr lang="en-US" sz="1200" dirty="0">
                <a:latin typeface="Century Gothic"/>
              </a:rPr>
              <a:t>. (Accessed on 1 February 2023).</a:t>
            </a:r>
          </a:p>
          <a:p>
            <a:r>
              <a:rPr lang="en-US" sz="1200" dirty="0">
                <a:latin typeface="Century Gothic"/>
              </a:rPr>
              <a:t>Portsmouth City Council. (2017). </a:t>
            </a:r>
            <a:r>
              <a:rPr lang="en-US" sz="1200" i="1" dirty="0">
                <a:latin typeface="Century Gothic"/>
              </a:rPr>
              <a:t>Air Quality Strategy 2017-2027</a:t>
            </a:r>
            <a:r>
              <a:rPr lang="en-US" sz="1200" dirty="0">
                <a:latin typeface="Century Gothic"/>
              </a:rPr>
              <a:t>. Available at: </a:t>
            </a:r>
            <a:r>
              <a:rPr lang="en-US" sz="1200" dirty="0">
                <a:latin typeface="Century Gothic"/>
                <a:hlinkClick r:id="rId9"/>
              </a:rPr>
              <a:t>https://www.portsmouth.gov.uk/wp-content/uploads/2020/04/env-air-quality-strategy.pdf</a:t>
            </a:r>
            <a:r>
              <a:rPr lang="en-US" sz="1200" dirty="0">
                <a:latin typeface="Century Gothic"/>
              </a:rPr>
              <a:t>. (Accessed on 1 February 2023).</a:t>
            </a:r>
          </a:p>
          <a:p>
            <a:r>
              <a:rPr lang="en-US" sz="1200" dirty="0">
                <a:latin typeface="Century Gothic"/>
              </a:rPr>
              <a:t>ROC Consulting. (2023). Hard Portsmouth Interchange. [Online]. Available at: </a:t>
            </a:r>
            <a:r>
              <a:rPr lang="en-US" sz="1200" u="sng" dirty="0">
                <a:latin typeface="Century Gothic"/>
                <a:hlinkClick r:id="rId10"/>
              </a:rPr>
              <a:t>https://www.rocconsulting.com/projects/hard-portsmouth-interchange/</a:t>
            </a:r>
            <a:r>
              <a:rPr lang="en-US" sz="1200" dirty="0">
                <a:latin typeface="Century Gothic"/>
              </a:rPr>
              <a:t> [Accessed 20 March 2023]. </a:t>
            </a:r>
            <a:endParaRPr lang="en-US" sz="1200" dirty="0"/>
          </a:p>
          <a:p>
            <a:r>
              <a:rPr lang="en-US" sz="1200" dirty="0">
                <a:latin typeface="Century Gothic"/>
              </a:rPr>
              <a:t>Rosehill Highways. (No date). Raised Tables. Rosehill Highways. [Online]. Available at: </a:t>
            </a:r>
            <a:r>
              <a:rPr lang="en-US" sz="1200" u="sng" dirty="0">
                <a:latin typeface="Century Gothic"/>
                <a:hlinkClick r:id="rId11"/>
              </a:rPr>
              <a:t>https://rosehillhighways.com/products/raised-tables/</a:t>
            </a:r>
            <a:r>
              <a:rPr lang="en-US" sz="1200" dirty="0">
                <a:latin typeface="Century Gothic"/>
              </a:rPr>
              <a:t> [Accessed 20 March 2023]. </a:t>
            </a:r>
            <a:endParaRPr lang="en-US" sz="1200" dirty="0"/>
          </a:p>
          <a:p>
            <a:r>
              <a:rPr lang="en-US" sz="1200" dirty="0">
                <a:latin typeface="Century Gothic"/>
              </a:rPr>
              <a:t>Simpson, D. (2023). Stratford Bus Station. ManchesterHistory.net. [Online].</a:t>
            </a:r>
            <a:endParaRPr lang="en-US" sz="1200" dirty="0"/>
          </a:p>
          <a:p>
            <a:endParaRPr lang="en-US" sz="1200" dirty="0">
              <a:latin typeface="Century Gothic"/>
            </a:endParaRPr>
          </a:p>
          <a:p>
            <a:endParaRPr lang="en-US" sz="1200" dirty="0">
              <a:latin typeface="Century Gothic"/>
            </a:endParaRPr>
          </a:p>
          <a:p>
            <a:endParaRPr lang="en-US" sz="1200" dirty="0">
              <a:latin typeface="Century Gothic"/>
            </a:endParaRPr>
          </a:p>
          <a:p>
            <a:endParaRPr lang="en-US" sz="1200" dirty="0">
              <a:latin typeface="Century Gothic"/>
            </a:endParaRPr>
          </a:p>
        </p:txBody>
      </p:sp>
      <p:sp>
        <p:nvSpPr>
          <p:cNvPr id="4" name="文本框 22">
            <a:extLst>
              <a:ext uri="{FF2B5EF4-FFF2-40B4-BE49-F238E27FC236}">
                <a16:creationId xmlns:a16="http://schemas.microsoft.com/office/drawing/2014/main" id="{48C10C70-D365-E264-B3CA-33E0A78172E2}"/>
              </a:ext>
            </a:extLst>
          </p:cNvPr>
          <p:cNvSpPr txBox="1"/>
          <p:nvPr/>
        </p:nvSpPr>
        <p:spPr>
          <a:xfrm rot="5400000">
            <a:off x="11012825" y="952588"/>
            <a:ext cx="2000700"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a:solidFill>
                  <a:schemeClr val="bg2"/>
                </a:solidFill>
                <a:latin typeface="Lato"/>
                <a:ea typeface="Lato"/>
                <a:cs typeface="Lato"/>
              </a:rPr>
              <a:t>Photograph by Amelia Hatfield</a:t>
            </a:r>
            <a:endParaRPr lang="en-US" altLang="zh-CN">
              <a:solidFill>
                <a:schemeClr val="bg2"/>
              </a:solidFill>
            </a:endParaRPr>
          </a:p>
        </p:txBody>
      </p:sp>
    </p:spTree>
    <p:extLst>
      <p:ext uri="{BB962C8B-B14F-4D97-AF65-F5344CB8AC3E}">
        <p14:creationId xmlns:p14="http://schemas.microsoft.com/office/powerpoint/2010/main" val="975809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1B2-7874-269D-7E2B-FE5DE074C699}"/>
              </a:ext>
            </a:extLst>
          </p:cNvPr>
          <p:cNvSpPr>
            <a:spLocks noGrp="1"/>
          </p:cNvSpPr>
          <p:nvPr>
            <p:ph type="title"/>
          </p:nvPr>
        </p:nvSpPr>
        <p:spPr/>
        <p:txBody>
          <a:bodyPr/>
          <a:lstStyle/>
          <a:p>
            <a:r>
              <a:rPr lang="en-US"/>
              <a:t>Baseline Investigation</a:t>
            </a:r>
            <a:endParaRPr lang="en-GB"/>
          </a:p>
        </p:txBody>
      </p:sp>
      <p:sp>
        <p:nvSpPr>
          <p:cNvPr id="3" name="Text Placeholder 2">
            <a:extLst>
              <a:ext uri="{FF2B5EF4-FFF2-40B4-BE49-F238E27FC236}">
                <a16:creationId xmlns:a16="http://schemas.microsoft.com/office/drawing/2014/main" id="{BF4A1546-F983-72D3-EA2C-0FBAC83ADC2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84A16AA-A116-6612-DC42-B658C28C4992}"/>
              </a:ext>
            </a:extLst>
          </p:cNvPr>
          <p:cNvSpPr>
            <a:spLocks noGrp="1"/>
          </p:cNvSpPr>
          <p:nvPr>
            <p:ph type="sldNum" sz="quarter" idx="12"/>
          </p:nvPr>
        </p:nvSpPr>
        <p:spPr/>
        <p:txBody>
          <a:bodyPr/>
          <a:lstStyle/>
          <a:p>
            <a:fld id="{67CD9484-C38E-4E33-85DD-23534EA53F3D}" type="slidenum">
              <a:rPr lang="en-GB" smtClean="0"/>
              <a:pPr/>
              <a:t>3</a:t>
            </a:fld>
            <a:endParaRPr lang="en-GB"/>
          </a:p>
        </p:txBody>
      </p:sp>
      <p:sp>
        <p:nvSpPr>
          <p:cNvPr id="5" name="文本框 22">
            <a:extLst>
              <a:ext uri="{FF2B5EF4-FFF2-40B4-BE49-F238E27FC236}">
                <a16:creationId xmlns:a16="http://schemas.microsoft.com/office/drawing/2014/main" id="{A2FB97F0-0872-FC12-9BDE-75251447169F}"/>
              </a:ext>
            </a:extLst>
          </p:cNvPr>
          <p:cNvSpPr txBox="1"/>
          <p:nvPr/>
        </p:nvSpPr>
        <p:spPr>
          <a:xfrm rot="5400000">
            <a:off x="11012825" y="952588"/>
            <a:ext cx="2000700"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a:solidFill>
                  <a:schemeClr val="bg1"/>
                </a:solidFill>
                <a:latin typeface="Lato"/>
                <a:ea typeface="Lato"/>
                <a:cs typeface="Lato"/>
              </a:rPr>
              <a:t>Photograph by Amelia Hatfield</a:t>
            </a:r>
            <a:endParaRPr lang="en-US" altLang="zh-CN">
              <a:solidFill>
                <a:schemeClr val="bg1"/>
              </a:solidFill>
            </a:endParaRPr>
          </a:p>
        </p:txBody>
      </p:sp>
    </p:spTree>
    <p:extLst>
      <p:ext uri="{BB962C8B-B14F-4D97-AF65-F5344CB8AC3E}">
        <p14:creationId xmlns:p14="http://schemas.microsoft.com/office/powerpoint/2010/main" val="3288805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24712BC5-5FAD-6FE6-B53C-9CE014586E65}"/>
              </a:ext>
            </a:extLst>
          </p:cNvPr>
          <p:cNvGrpSpPr/>
          <p:nvPr/>
        </p:nvGrpSpPr>
        <p:grpSpPr>
          <a:xfrm>
            <a:off x="5737844" y="-194473"/>
            <a:ext cx="6881915" cy="7528576"/>
            <a:chOff x="5495251" y="-213134"/>
            <a:chExt cx="6881915" cy="7528576"/>
          </a:xfrm>
        </p:grpSpPr>
        <p:grpSp>
          <p:nvGrpSpPr>
            <p:cNvPr id="16" name="Group 15">
              <a:extLst>
                <a:ext uri="{FF2B5EF4-FFF2-40B4-BE49-F238E27FC236}">
                  <a16:creationId xmlns:a16="http://schemas.microsoft.com/office/drawing/2014/main" id="{28CB4816-9518-9037-9288-D851666A991B}"/>
                </a:ext>
              </a:extLst>
            </p:cNvPr>
            <p:cNvGrpSpPr>
              <a:grpSpLocks noChangeAspect="1"/>
            </p:cNvGrpSpPr>
            <p:nvPr/>
          </p:nvGrpSpPr>
          <p:grpSpPr>
            <a:xfrm>
              <a:off x="5495251" y="-213134"/>
              <a:ext cx="6696749" cy="7071134"/>
              <a:chOff x="5211096" y="-403022"/>
              <a:chExt cx="6980904" cy="7371175"/>
            </a:xfrm>
          </p:grpSpPr>
          <p:grpSp>
            <p:nvGrpSpPr>
              <p:cNvPr id="8" name="Group 7">
                <a:extLst>
                  <a:ext uri="{FF2B5EF4-FFF2-40B4-BE49-F238E27FC236}">
                    <a16:creationId xmlns:a16="http://schemas.microsoft.com/office/drawing/2014/main" id="{0815634A-1137-3697-6538-AF052E45523A}"/>
                  </a:ext>
                </a:extLst>
              </p:cNvPr>
              <p:cNvGrpSpPr/>
              <p:nvPr/>
            </p:nvGrpSpPr>
            <p:grpSpPr>
              <a:xfrm>
                <a:off x="5211096" y="-403022"/>
                <a:ext cx="6980904" cy="7371175"/>
                <a:chOff x="5211096" y="-272393"/>
                <a:chExt cx="6980904" cy="7371175"/>
              </a:xfrm>
            </p:grpSpPr>
            <p:grpSp>
              <p:nvGrpSpPr>
                <p:cNvPr id="6" name="Group 5">
                  <a:extLst>
                    <a:ext uri="{FF2B5EF4-FFF2-40B4-BE49-F238E27FC236}">
                      <a16:creationId xmlns:a16="http://schemas.microsoft.com/office/drawing/2014/main" id="{8D651E63-0D76-FC68-A2DF-61026D0317E8}"/>
                    </a:ext>
                  </a:extLst>
                </p:cNvPr>
                <p:cNvGrpSpPr/>
                <p:nvPr/>
              </p:nvGrpSpPr>
              <p:grpSpPr>
                <a:xfrm>
                  <a:off x="5653548" y="-272393"/>
                  <a:ext cx="6538452" cy="7371175"/>
                  <a:chOff x="5653548" y="-272393"/>
                  <a:chExt cx="6538452" cy="7371175"/>
                </a:xfrm>
              </p:grpSpPr>
              <p:pic>
                <p:nvPicPr>
                  <p:cNvPr id="4" name="Picture 3">
                    <a:extLst>
                      <a:ext uri="{FF2B5EF4-FFF2-40B4-BE49-F238E27FC236}">
                        <a16:creationId xmlns:a16="http://schemas.microsoft.com/office/drawing/2014/main" id="{86965DF9-38C5-4EDD-82DF-31381AD16574}"/>
                      </a:ext>
                    </a:extLst>
                  </p:cNvPr>
                  <p:cNvPicPr>
                    <a:picLocks noChangeAspect="1"/>
                  </p:cNvPicPr>
                  <p:nvPr/>
                </p:nvPicPr>
                <p:blipFill>
                  <a:blip r:embed="rId4">
                    <a:clrChange>
                      <a:clrFrom>
                        <a:srgbClr val="8EC4DF"/>
                      </a:clrFrom>
                      <a:clrTo>
                        <a:srgbClr val="8EC4DF">
                          <a:alpha val="0"/>
                        </a:srgbClr>
                      </a:clrTo>
                    </a:clrChange>
                    <a:grayscl/>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5846571" y="-70099"/>
                    <a:ext cx="6345429" cy="7168881"/>
                  </a:xfrm>
                  <a:prstGeom prst="rect">
                    <a:avLst/>
                  </a:prstGeom>
                </p:spPr>
              </p:pic>
              <p:sp>
                <p:nvSpPr>
                  <p:cNvPr id="5" name="Rectangle 4">
                    <a:extLst>
                      <a:ext uri="{FF2B5EF4-FFF2-40B4-BE49-F238E27FC236}">
                        <a16:creationId xmlns:a16="http://schemas.microsoft.com/office/drawing/2014/main" id="{42533108-14D4-F008-EB35-EB00750823D2}"/>
                      </a:ext>
                    </a:extLst>
                  </p:cNvPr>
                  <p:cNvSpPr/>
                  <p:nvPr/>
                </p:nvSpPr>
                <p:spPr>
                  <a:xfrm>
                    <a:off x="5653548" y="-272393"/>
                    <a:ext cx="884903" cy="1179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Rectangle 6">
                  <a:extLst>
                    <a:ext uri="{FF2B5EF4-FFF2-40B4-BE49-F238E27FC236}">
                      <a16:creationId xmlns:a16="http://schemas.microsoft.com/office/drawing/2014/main" id="{5C8921D5-4DCE-E95B-F16D-EB7620340F3F}"/>
                    </a:ext>
                  </a:extLst>
                </p:cNvPr>
                <p:cNvSpPr/>
                <p:nvPr/>
              </p:nvSpPr>
              <p:spPr>
                <a:xfrm>
                  <a:off x="5211096" y="2473917"/>
                  <a:ext cx="884903" cy="1179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Rectangle 14">
                <a:extLst>
                  <a:ext uri="{FF2B5EF4-FFF2-40B4-BE49-F238E27FC236}">
                    <a16:creationId xmlns:a16="http://schemas.microsoft.com/office/drawing/2014/main" id="{8AD07C92-B7E4-065C-7A75-566E95DA7392}"/>
                  </a:ext>
                </a:extLst>
              </p:cNvPr>
              <p:cNvSpPr/>
              <p:nvPr/>
            </p:nvSpPr>
            <p:spPr>
              <a:xfrm rot="20794438">
                <a:off x="5247277" y="5005023"/>
                <a:ext cx="884903" cy="118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Rectangle 32">
              <a:extLst>
                <a:ext uri="{FF2B5EF4-FFF2-40B4-BE49-F238E27FC236}">
                  <a16:creationId xmlns:a16="http://schemas.microsoft.com/office/drawing/2014/main" id="{C19F6B5D-538A-9DF9-E4E4-24070EA6F8FE}"/>
                </a:ext>
              </a:extLst>
            </p:cNvPr>
            <p:cNvSpPr/>
            <p:nvPr/>
          </p:nvSpPr>
          <p:spPr>
            <a:xfrm>
              <a:off x="11528283" y="6183597"/>
              <a:ext cx="848883" cy="1131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tangle 42">
            <a:extLst>
              <a:ext uri="{FF2B5EF4-FFF2-40B4-BE49-F238E27FC236}">
                <a16:creationId xmlns:a16="http://schemas.microsoft.com/office/drawing/2014/main" id="{13D6F15C-9547-0244-08C8-40B3A64E0537}"/>
              </a:ext>
            </a:extLst>
          </p:cNvPr>
          <p:cNvSpPr/>
          <p:nvPr/>
        </p:nvSpPr>
        <p:spPr>
          <a:xfrm>
            <a:off x="-8345" y="4502724"/>
            <a:ext cx="12200345" cy="1790493"/>
          </a:xfrm>
          <a:prstGeom prst="rect">
            <a:avLst/>
          </a:prstGeom>
          <a:solidFill>
            <a:schemeClr val="accent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F0918EE-D35B-384D-4F42-FE52FE46F010}"/>
              </a:ext>
            </a:extLst>
          </p:cNvPr>
          <p:cNvSpPr/>
          <p:nvPr/>
        </p:nvSpPr>
        <p:spPr>
          <a:xfrm>
            <a:off x="8905830" y="411237"/>
            <a:ext cx="970384" cy="89573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4984082C-CDF6-020E-71CC-362CBC405E62}"/>
              </a:ext>
            </a:extLst>
          </p:cNvPr>
          <p:cNvCxnSpPr>
            <a:cxnSpLocks/>
            <a:stCxn id="30" idx="0"/>
            <a:endCxn id="10" idx="0"/>
          </p:cNvCxnSpPr>
          <p:nvPr/>
        </p:nvCxnSpPr>
        <p:spPr>
          <a:xfrm>
            <a:off x="6091827" y="382082"/>
            <a:ext cx="3299195" cy="291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42AE471-DADE-5BF9-911D-3449FF7E6991}"/>
              </a:ext>
            </a:extLst>
          </p:cNvPr>
          <p:cNvSpPr>
            <a:spLocks noGrp="1"/>
          </p:cNvSpPr>
          <p:nvPr>
            <p:ph type="sldNum" sz="quarter" idx="12"/>
          </p:nvPr>
        </p:nvSpPr>
        <p:spPr/>
        <p:txBody>
          <a:bodyPr/>
          <a:lstStyle/>
          <a:p>
            <a:fld id="{67CD9484-C38E-4E33-85DD-23534EA53F3D}" type="slidenum">
              <a:rPr lang="en-GB" smtClean="0">
                <a:solidFill>
                  <a:schemeClr val="tx1"/>
                </a:solidFill>
              </a:rPr>
              <a:t>4</a:t>
            </a:fld>
            <a:endParaRPr lang="en-GB">
              <a:solidFill>
                <a:schemeClr val="tx1"/>
              </a:solidFill>
            </a:endParaRPr>
          </a:p>
        </p:txBody>
      </p:sp>
      <p:cxnSp>
        <p:nvCxnSpPr>
          <p:cNvPr id="13" name="Straight Connector 12">
            <a:extLst>
              <a:ext uri="{FF2B5EF4-FFF2-40B4-BE49-F238E27FC236}">
                <a16:creationId xmlns:a16="http://schemas.microsoft.com/office/drawing/2014/main" id="{39A31365-E3F9-C2D6-CC36-8C3D74525975}"/>
              </a:ext>
            </a:extLst>
          </p:cNvPr>
          <p:cNvCxnSpPr>
            <a:cxnSpLocks/>
            <a:stCxn id="30" idx="5"/>
            <a:endCxn id="10" idx="5"/>
          </p:cNvCxnSpPr>
          <p:nvPr/>
        </p:nvCxnSpPr>
        <p:spPr>
          <a:xfrm flipV="1">
            <a:off x="7673085" y="1175798"/>
            <a:ext cx="2061020" cy="3023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4BEBE9-2627-FAB7-3EE3-58EE1D1ECE92}"/>
              </a:ext>
            </a:extLst>
          </p:cNvPr>
          <p:cNvSpPr>
            <a:spLocks noChangeAspect="1"/>
          </p:cNvSpPr>
          <p:nvPr/>
        </p:nvSpPr>
        <p:spPr>
          <a:xfrm>
            <a:off x="3855591" y="382082"/>
            <a:ext cx="4472472" cy="4472472"/>
          </a:xfrm>
          <a:prstGeom prst="ellipse">
            <a:avLst/>
          </a:prstGeom>
          <a:blipFill dpi="0" rotWithShape="1">
            <a:blip r:embed="rId6">
              <a:extLst>
                <a:ext uri="{28A0092B-C50C-407E-A947-70E740481C1C}">
                  <a14:useLocalDpi xmlns:a14="http://schemas.microsoft.com/office/drawing/2010/main" val="0"/>
                </a:ext>
              </a:extLst>
            </a:blip>
            <a:srcRect/>
            <a:stretch>
              <a:fillRect l="-2567" r="-16333" b="-18900"/>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itle 1">
            <a:extLst>
              <a:ext uri="{FF2B5EF4-FFF2-40B4-BE49-F238E27FC236}">
                <a16:creationId xmlns:a16="http://schemas.microsoft.com/office/drawing/2014/main" id="{748C3B6C-08BA-E4FA-15CA-780F2E176751}"/>
              </a:ext>
            </a:extLst>
          </p:cNvPr>
          <p:cNvSpPr txBox="1">
            <a:spLocks/>
          </p:cNvSpPr>
          <p:nvPr/>
        </p:nvSpPr>
        <p:spPr>
          <a:xfrm>
            <a:off x="9138069" y="5107779"/>
            <a:ext cx="2827230" cy="1338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Century Gothic" panose="020B0502020202020204" pitchFamily="34" charset="0"/>
                <a:ea typeface="+mj-ea"/>
                <a:cs typeface="+mj-cs"/>
              </a:defRPr>
            </a:lvl1pPr>
          </a:lstStyle>
          <a:p>
            <a:pPr algn="r"/>
            <a:r>
              <a:rPr lang="en-US">
                <a:latin typeface="Century Gothic"/>
              </a:rPr>
              <a:t>Study Area</a:t>
            </a:r>
            <a:endParaRPr lang="en-GB"/>
          </a:p>
        </p:txBody>
      </p:sp>
      <p:sp>
        <p:nvSpPr>
          <p:cNvPr id="38" name="Content Placeholder 2">
            <a:extLst>
              <a:ext uri="{FF2B5EF4-FFF2-40B4-BE49-F238E27FC236}">
                <a16:creationId xmlns:a16="http://schemas.microsoft.com/office/drawing/2014/main" id="{D22C6DA3-6155-A77B-2B14-9AE854AD4EC7}"/>
              </a:ext>
            </a:extLst>
          </p:cNvPr>
          <p:cNvSpPr txBox="1">
            <a:spLocks/>
          </p:cNvSpPr>
          <p:nvPr/>
        </p:nvSpPr>
        <p:spPr>
          <a:xfrm>
            <a:off x="378495" y="606347"/>
            <a:ext cx="3477096" cy="422128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a:solidFill>
                  <a:schemeClr val="tx1"/>
                </a:solidFill>
              </a:rPr>
              <a:t>Site located below major intersection to motorway</a:t>
            </a:r>
          </a:p>
          <a:p>
            <a:r>
              <a:rPr lang="en-US" sz="1900">
                <a:solidFill>
                  <a:schemeClr val="tx1"/>
                </a:solidFill>
              </a:rPr>
              <a:t>Hilsea Lido – already has some regeneration</a:t>
            </a:r>
          </a:p>
          <a:p>
            <a:r>
              <a:rPr lang="en-US" sz="1900" err="1">
                <a:solidFill>
                  <a:schemeClr val="tx1"/>
                </a:solidFill>
              </a:rPr>
              <a:t>Hillsea</a:t>
            </a:r>
            <a:r>
              <a:rPr lang="en-US" sz="1900">
                <a:solidFill>
                  <a:schemeClr val="tx1"/>
                </a:solidFill>
              </a:rPr>
              <a:t> Lines – focus area of upgrades</a:t>
            </a:r>
          </a:p>
          <a:p>
            <a:r>
              <a:rPr lang="en-US" sz="1900">
                <a:solidFill>
                  <a:schemeClr val="tx1"/>
                </a:solidFill>
              </a:rPr>
              <a:t>Project scope</a:t>
            </a:r>
          </a:p>
          <a:p>
            <a:r>
              <a:rPr lang="en-US" sz="1900">
                <a:solidFill>
                  <a:schemeClr val="tx1"/>
                </a:solidFill>
              </a:rPr>
              <a:t>Mainly residential area</a:t>
            </a:r>
          </a:p>
          <a:p>
            <a:r>
              <a:rPr lang="en-US" sz="1900">
                <a:solidFill>
                  <a:schemeClr val="tx1"/>
                </a:solidFill>
              </a:rPr>
              <a:t>With general lack of access to green space and appropriate infrastructure</a:t>
            </a:r>
          </a:p>
          <a:p>
            <a:endParaRPr lang="en-US" sz="1900">
              <a:solidFill>
                <a:schemeClr val="tx1"/>
              </a:solidFill>
            </a:endParaRPr>
          </a:p>
        </p:txBody>
      </p:sp>
      <p:sp>
        <p:nvSpPr>
          <p:cNvPr id="64" name="TextBox 63">
            <a:extLst>
              <a:ext uri="{FF2B5EF4-FFF2-40B4-BE49-F238E27FC236}">
                <a16:creationId xmlns:a16="http://schemas.microsoft.com/office/drawing/2014/main" id="{E2F6A776-A69D-C934-62CB-188E2A8A09E0}"/>
              </a:ext>
            </a:extLst>
          </p:cNvPr>
          <p:cNvSpPr txBox="1"/>
          <p:nvPr/>
        </p:nvSpPr>
        <p:spPr>
          <a:xfrm>
            <a:off x="1584820" y="4345732"/>
            <a:ext cx="5960084"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rgbClr val="FFFFFF"/>
                </a:solidFill>
                <a:latin typeface="Century Gothic"/>
                <a:cs typeface="Arial"/>
              </a:rPr>
              <a:t> </a:t>
            </a:r>
            <a:r>
              <a:rPr lang="en-GB">
                <a:solidFill>
                  <a:srgbClr val="FFFFFF"/>
                </a:solidFill>
                <a:latin typeface="Century Gothic"/>
                <a:cs typeface="Arial"/>
              </a:rPr>
              <a:t> </a:t>
            </a:r>
            <a:endParaRPr lang="en-US">
              <a:solidFill>
                <a:srgbClr val="FFFFFF"/>
              </a:solidFill>
            </a:endParaRPr>
          </a:p>
          <a:p>
            <a:r>
              <a:rPr lang="en-GB" sz="2400" b="1" i="1">
                <a:solidFill>
                  <a:srgbClr val="FFFFFF"/>
                </a:solidFill>
                <a:latin typeface="Century Gothic"/>
                <a:cs typeface="Arial"/>
              </a:rPr>
              <a:t>BRIEF</a:t>
            </a:r>
            <a:br>
              <a:rPr lang="en-GB">
                <a:solidFill>
                  <a:srgbClr val="FFFFFF"/>
                </a:solidFill>
                <a:latin typeface="Century Gothic"/>
                <a:cs typeface="Arial"/>
              </a:rPr>
            </a:br>
            <a:r>
              <a:rPr lang="en-GB">
                <a:solidFill>
                  <a:srgbClr val="FFFFFF"/>
                </a:solidFill>
                <a:latin typeface="Century Gothic"/>
                <a:cs typeface="Arial"/>
              </a:rPr>
              <a:t>Addressing issues of severance and blight,</a:t>
            </a:r>
          </a:p>
          <a:p>
            <a:r>
              <a:rPr lang="en-GB">
                <a:solidFill>
                  <a:srgbClr val="FFFFFF"/>
                </a:solidFill>
                <a:latin typeface="Century Gothic"/>
                <a:cs typeface="Arial"/>
              </a:rPr>
              <a:t>Improving access to the site from the west, </a:t>
            </a:r>
          </a:p>
          <a:p>
            <a:r>
              <a:rPr lang="en-GB">
                <a:solidFill>
                  <a:srgbClr val="FFFFFF"/>
                </a:solidFill>
                <a:latin typeface="Century Gothic"/>
                <a:cs typeface="Arial"/>
              </a:rPr>
              <a:t>Improving longer distance connections to the site,</a:t>
            </a:r>
          </a:p>
          <a:p>
            <a:r>
              <a:rPr lang="en-GB">
                <a:solidFill>
                  <a:srgbClr val="FFFFFF"/>
                </a:solidFill>
                <a:latin typeface="Century Gothic"/>
                <a:cs typeface="Arial"/>
              </a:rPr>
              <a:t>Enhance green infrastructure. ​</a:t>
            </a:r>
            <a:endParaRPr lang="en-GB">
              <a:solidFill>
                <a:srgbClr val="FFFFFF"/>
              </a:solidFill>
              <a:ea typeface="Calibri"/>
              <a:cs typeface="Calibri"/>
            </a:endParaRPr>
          </a:p>
          <a:p>
            <a:endParaRPr lang="en-GB">
              <a:solidFill>
                <a:srgbClr val="FFFFFF"/>
              </a:solidFill>
              <a:latin typeface="Century Gothic"/>
              <a:cs typeface="Arial"/>
            </a:endParaRPr>
          </a:p>
        </p:txBody>
      </p:sp>
      <p:sp>
        <p:nvSpPr>
          <p:cNvPr id="3" name="TextBox 2">
            <a:extLst>
              <a:ext uri="{FF2B5EF4-FFF2-40B4-BE49-F238E27FC236}">
                <a16:creationId xmlns:a16="http://schemas.microsoft.com/office/drawing/2014/main" id="{8DB07DAB-9AD3-2AD8-E111-914700BF2DA9}"/>
              </a:ext>
            </a:extLst>
          </p:cNvPr>
          <p:cNvSpPr txBox="1"/>
          <p:nvPr/>
        </p:nvSpPr>
        <p:spPr>
          <a:xfrm>
            <a:off x="1115526" y="6356286"/>
            <a:ext cx="3779253" cy="307777"/>
          </a:xfrm>
          <a:prstGeom prst="rect">
            <a:avLst/>
          </a:prstGeom>
          <a:noFill/>
        </p:spPr>
        <p:txBody>
          <a:bodyPr wrap="square" rtlCol="0">
            <a:spAutoFit/>
          </a:bodyPr>
          <a:lstStyle/>
          <a:p>
            <a:r>
              <a:rPr lang="en-US" sz="1400">
                <a:solidFill>
                  <a:schemeClr val="accent1">
                    <a:lumMod val="75000"/>
                  </a:schemeClr>
                </a:solidFill>
                <a:latin typeface="Century Gothic" panose="020B0502020202020204" pitchFamily="34" charset="0"/>
              </a:rPr>
              <a:t>Map from Google my maps</a:t>
            </a:r>
            <a:endParaRPr lang="en-GB" sz="140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3971966792"/>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Chart&#10;&#10;Description automatically generated">
            <a:extLst>
              <a:ext uri="{FF2B5EF4-FFF2-40B4-BE49-F238E27FC236}">
                <a16:creationId xmlns:a16="http://schemas.microsoft.com/office/drawing/2014/main" id="{AC754C1B-6F4D-4908-4F44-7AB5D1B203F6}"/>
              </a:ext>
            </a:extLst>
          </p:cNvPr>
          <p:cNvPicPr>
            <a:picLocks noGrp="1" noRot="1" noChangeAspect="1" noMove="1" noResize="1" noEditPoints="1" noAdjustHandles="1" noChangeArrowheads="1" noChangeShapeType="1" noCrop="1"/>
          </p:cNvPicPr>
          <p:nvPr>
            <p:ph idx="1"/>
          </p:nvPr>
        </p:nvPicPr>
        <p:blipFill rotWithShape="1">
          <a:blip r:embed="rId4"/>
          <a:srcRect l="10068" t="1196" r="-76" b="-448"/>
          <a:stretch/>
        </p:blipFill>
        <p:spPr>
          <a:xfrm>
            <a:off x="-3054" y="0"/>
            <a:ext cx="12195054" cy="6855489"/>
          </a:xfrm>
          <a:noFill/>
        </p:spPr>
      </p:pic>
      <p:sp>
        <p:nvSpPr>
          <p:cNvPr id="5" name="Rectangle 4">
            <a:extLst>
              <a:ext uri="{FF2B5EF4-FFF2-40B4-BE49-F238E27FC236}">
                <a16:creationId xmlns:a16="http://schemas.microsoft.com/office/drawing/2014/main" id="{43AD610E-3B22-E38D-5AD8-E751E7C07998}"/>
              </a:ext>
            </a:extLst>
          </p:cNvPr>
          <p:cNvSpPr/>
          <p:nvPr/>
        </p:nvSpPr>
        <p:spPr>
          <a:xfrm>
            <a:off x="-8345" y="5295900"/>
            <a:ext cx="12200345" cy="119647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AEE82FFF-D972-465E-1817-FA62C2C4E0BA}"/>
              </a:ext>
            </a:extLst>
          </p:cNvPr>
          <p:cNvSpPr>
            <a:spLocks noGrp="1"/>
          </p:cNvSpPr>
          <p:nvPr>
            <p:ph type="sldNum" sz="quarter" idx="12"/>
          </p:nvPr>
        </p:nvSpPr>
        <p:spPr/>
        <p:txBody>
          <a:bodyPr/>
          <a:lstStyle/>
          <a:p>
            <a:pPr>
              <a:spcAft>
                <a:spcPts val="600"/>
              </a:spcAft>
            </a:pPr>
            <a:fld id="{67CD9484-C38E-4E33-85DD-23534EA53F3D}" type="slidenum">
              <a:rPr lang="en-GB" smtClean="0"/>
              <a:pPr>
                <a:spcAft>
                  <a:spcPts val="600"/>
                </a:spcAft>
              </a:pPr>
              <a:t>5</a:t>
            </a:fld>
            <a:endParaRPr lang="en-GB"/>
          </a:p>
        </p:txBody>
      </p:sp>
      <p:sp>
        <p:nvSpPr>
          <p:cNvPr id="13" name="TextBox 12">
            <a:extLst>
              <a:ext uri="{FF2B5EF4-FFF2-40B4-BE49-F238E27FC236}">
                <a16:creationId xmlns:a16="http://schemas.microsoft.com/office/drawing/2014/main" id="{0545F95C-2D6D-7B1D-B925-64C7212DFB53}"/>
              </a:ext>
            </a:extLst>
          </p:cNvPr>
          <p:cNvSpPr txBox="1"/>
          <p:nvPr/>
        </p:nvSpPr>
        <p:spPr>
          <a:xfrm>
            <a:off x="2447260" y="104930"/>
            <a:ext cx="2636870" cy="2553474"/>
          </a:xfrm>
          <a:prstGeom prst="flowChartConnector">
            <a:avLst/>
          </a:prstGeom>
          <a:solidFill>
            <a:schemeClr val="bg1"/>
          </a:solidFill>
          <a:ln w="38100">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latin typeface="Century Gothic" panose="020B0502020202020204" pitchFamily="34" charset="0"/>
              </a:rPr>
              <a:t>Area 1</a:t>
            </a:r>
          </a:p>
          <a:p>
            <a:pPr algn="ctr"/>
            <a:r>
              <a:rPr lang="en-US" sz="1200" dirty="0">
                <a:latin typeface="Century Gothic" panose="020B0502020202020204" pitchFamily="34" charset="0"/>
              </a:rPr>
              <a:t>48-54% women</a:t>
            </a:r>
          </a:p>
          <a:p>
            <a:pPr algn="ctr"/>
            <a:r>
              <a:rPr lang="en-US" sz="1200" dirty="0">
                <a:latin typeface="Century Gothic" panose="020B0502020202020204" pitchFamily="34" charset="0"/>
              </a:rPr>
              <a:t>19% children, 12% elderly</a:t>
            </a:r>
          </a:p>
          <a:p>
            <a:pPr algn="ctr"/>
            <a:r>
              <a:rPr lang="en-US" sz="1200" dirty="0">
                <a:latin typeface="Century Gothic" panose="020B0502020202020204" pitchFamily="34" charset="0"/>
              </a:rPr>
              <a:t>16% immigrants</a:t>
            </a:r>
          </a:p>
          <a:p>
            <a:pPr algn="ctr"/>
            <a:r>
              <a:rPr lang="en-US" sz="1200" dirty="0">
                <a:latin typeface="Century Gothic" panose="020B0502020202020204" pitchFamily="34" charset="0"/>
              </a:rPr>
              <a:t>40% no employment</a:t>
            </a:r>
          </a:p>
          <a:p>
            <a:pPr algn="ctr"/>
            <a:r>
              <a:rPr lang="en-US" sz="1200" dirty="0">
                <a:latin typeface="Century Gothic" panose="020B0502020202020204" pitchFamily="34" charset="0"/>
              </a:rPr>
              <a:t>Terraced mixed use, stable household</a:t>
            </a:r>
          </a:p>
          <a:p>
            <a:pPr algn="ctr"/>
            <a:r>
              <a:rPr lang="en-US" sz="1200" dirty="0">
                <a:latin typeface="Century Gothic" panose="020B0502020202020204" pitchFamily="34" charset="0"/>
              </a:rPr>
              <a:t>People on a budget</a:t>
            </a:r>
          </a:p>
        </p:txBody>
      </p:sp>
      <p:sp>
        <p:nvSpPr>
          <p:cNvPr id="16" name="TextBox 15">
            <a:extLst>
              <a:ext uri="{FF2B5EF4-FFF2-40B4-BE49-F238E27FC236}">
                <a16:creationId xmlns:a16="http://schemas.microsoft.com/office/drawing/2014/main" id="{E2B7136D-EDB1-991F-07D0-71368090964F}"/>
              </a:ext>
            </a:extLst>
          </p:cNvPr>
          <p:cNvSpPr txBox="1"/>
          <p:nvPr/>
        </p:nvSpPr>
        <p:spPr>
          <a:xfrm>
            <a:off x="7940485" y="0"/>
            <a:ext cx="2282808" cy="2293799"/>
          </a:xfrm>
          <a:prstGeom prst="ellipse">
            <a:avLst/>
          </a:prstGeom>
          <a:solidFill>
            <a:schemeClr val="bg1"/>
          </a:solidFill>
          <a:ln w="38100">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latin typeface="Century Gothic" panose="020B0502020202020204" pitchFamily="34" charset="0"/>
              </a:rPr>
              <a:t>Area 4</a:t>
            </a:r>
          </a:p>
          <a:p>
            <a:pPr algn="ctr"/>
            <a:r>
              <a:rPr lang="en-US" sz="1200" dirty="0">
                <a:latin typeface="Century Gothic" panose="020B0502020202020204" pitchFamily="34" charset="0"/>
              </a:rPr>
              <a:t>47-54% women</a:t>
            </a:r>
          </a:p>
          <a:p>
            <a:pPr algn="ctr"/>
            <a:r>
              <a:rPr lang="en-US" sz="1200" dirty="0">
                <a:latin typeface="Century Gothic" panose="020B0502020202020204" pitchFamily="34" charset="0"/>
              </a:rPr>
              <a:t>Approx 19% children, 12% elderly</a:t>
            </a:r>
          </a:p>
          <a:p>
            <a:pPr algn="ctr"/>
            <a:r>
              <a:rPr lang="en-US" sz="1200" dirty="0">
                <a:latin typeface="Century Gothic" panose="020B0502020202020204" pitchFamily="34" charset="0"/>
              </a:rPr>
              <a:t>16% immigrants</a:t>
            </a:r>
          </a:p>
          <a:p>
            <a:pPr algn="ctr"/>
            <a:r>
              <a:rPr lang="en-US" sz="1200" dirty="0">
                <a:latin typeface="Century Gothic" panose="020B0502020202020204" pitchFamily="34" charset="0"/>
              </a:rPr>
              <a:t>Cosmopolitan family</a:t>
            </a:r>
          </a:p>
        </p:txBody>
      </p:sp>
      <p:sp>
        <p:nvSpPr>
          <p:cNvPr id="17" name="TextBox 16">
            <a:extLst>
              <a:ext uri="{FF2B5EF4-FFF2-40B4-BE49-F238E27FC236}">
                <a16:creationId xmlns:a16="http://schemas.microsoft.com/office/drawing/2014/main" id="{62B90F24-A2DA-5FD6-3510-809DA3529A6A}"/>
              </a:ext>
            </a:extLst>
          </p:cNvPr>
          <p:cNvSpPr txBox="1"/>
          <p:nvPr/>
        </p:nvSpPr>
        <p:spPr>
          <a:xfrm>
            <a:off x="8529620" y="1726195"/>
            <a:ext cx="3682229" cy="3678734"/>
          </a:xfrm>
          <a:prstGeom prst="ellipse">
            <a:avLst/>
          </a:prstGeom>
          <a:solidFill>
            <a:schemeClr val="bg1"/>
          </a:solidFill>
          <a:ln w="38100">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latin typeface="Century Gothic" panose="020B0502020202020204" pitchFamily="34" charset="0"/>
              </a:rPr>
              <a:t>Area 5 – Most Vulnerable </a:t>
            </a:r>
          </a:p>
          <a:p>
            <a:pPr algn="ctr"/>
            <a:r>
              <a:rPr lang="en-US" sz="1200" dirty="0">
                <a:latin typeface="Century Gothic" panose="020B0502020202020204" pitchFamily="34" charset="0"/>
              </a:rPr>
              <a:t>54-94% women</a:t>
            </a:r>
          </a:p>
          <a:p>
            <a:pPr algn="ctr"/>
            <a:r>
              <a:rPr lang="en-US" sz="1200" dirty="0">
                <a:latin typeface="Century Gothic" panose="020B0502020202020204" pitchFamily="34" charset="0"/>
              </a:rPr>
              <a:t>Approx 19% children, 12% elderly</a:t>
            </a:r>
          </a:p>
          <a:p>
            <a:pPr algn="ctr"/>
            <a:r>
              <a:rPr lang="en-US" sz="1200" dirty="0">
                <a:latin typeface="Century Gothic" panose="020B0502020202020204" pitchFamily="34" charset="0"/>
              </a:rPr>
              <a:t>16% immigrants</a:t>
            </a:r>
          </a:p>
          <a:p>
            <a:pPr algn="ctr"/>
            <a:r>
              <a:rPr lang="en-US" sz="1200" dirty="0">
                <a:latin typeface="Century Gothic" panose="020B0502020202020204" pitchFamily="34" charset="0"/>
              </a:rPr>
              <a:t>Highest level of disability</a:t>
            </a:r>
          </a:p>
          <a:p>
            <a:pPr algn="ctr"/>
            <a:r>
              <a:rPr lang="en-US" sz="1200" dirty="0">
                <a:latin typeface="Century Gothic" panose="020B0502020202020204" pitchFamily="34" charset="0"/>
              </a:rPr>
              <a:t>50% users do not have car</a:t>
            </a:r>
          </a:p>
          <a:p>
            <a:pPr algn="ctr"/>
            <a:r>
              <a:rPr lang="en-US" sz="1200" dirty="0">
                <a:latin typeface="Century Gothic" panose="020B0502020202020204" pitchFamily="34" charset="0"/>
              </a:rPr>
              <a:t>52% no employment</a:t>
            </a:r>
          </a:p>
          <a:p>
            <a:pPr algn="ctr"/>
            <a:r>
              <a:rPr lang="en-US" sz="1200" dirty="0">
                <a:latin typeface="Century Gothic" panose="020B0502020202020204" pitchFamily="34" charset="0"/>
              </a:rPr>
              <a:t>Disadvantaged single household</a:t>
            </a:r>
          </a:p>
          <a:p>
            <a:pPr algn="ctr"/>
            <a:r>
              <a:rPr lang="en-US" sz="1200" dirty="0">
                <a:latin typeface="Century Gothic" panose="020B0502020202020204" pitchFamily="34" charset="0"/>
              </a:rPr>
              <a:t>Largest number of elderly people</a:t>
            </a:r>
          </a:p>
          <a:p>
            <a:pPr algn="ctr"/>
            <a:r>
              <a:rPr lang="en-US" sz="1200" dirty="0">
                <a:latin typeface="Century Gothic" panose="020B0502020202020204" pitchFamily="34" charset="0"/>
              </a:rPr>
              <a:t>Vulnerable Pensioner</a:t>
            </a:r>
          </a:p>
        </p:txBody>
      </p:sp>
      <p:sp>
        <p:nvSpPr>
          <p:cNvPr id="35" name="Title 1">
            <a:extLst>
              <a:ext uri="{FF2B5EF4-FFF2-40B4-BE49-F238E27FC236}">
                <a16:creationId xmlns:a16="http://schemas.microsoft.com/office/drawing/2014/main" id="{F0AA5400-078E-3375-DC87-5CBA4B2E7371}"/>
              </a:ext>
            </a:extLst>
          </p:cNvPr>
          <p:cNvSpPr txBox="1">
            <a:spLocks/>
          </p:cNvSpPr>
          <p:nvPr/>
        </p:nvSpPr>
        <p:spPr>
          <a:xfrm>
            <a:off x="5828125" y="5577863"/>
            <a:ext cx="6131724" cy="8014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Century Gothic" panose="020B0502020202020204" pitchFamily="34" charset="0"/>
                <a:ea typeface="+mj-ea"/>
                <a:cs typeface="+mj-cs"/>
              </a:defRPr>
            </a:lvl1pPr>
          </a:lstStyle>
          <a:p>
            <a:pPr algn="r"/>
            <a:r>
              <a:rPr lang="en-US">
                <a:solidFill>
                  <a:schemeClr val="accent1">
                    <a:lumMod val="75000"/>
                  </a:schemeClr>
                </a:solidFill>
              </a:rPr>
              <a:t>Baseline Evaluation</a:t>
            </a:r>
            <a:endParaRPr lang="en-GB">
              <a:solidFill>
                <a:schemeClr val="accent1">
                  <a:lumMod val="75000"/>
                </a:schemeClr>
              </a:solidFill>
            </a:endParaRPr>
          </a:p>
        </p:txBody>
      </p:sp>
      <p:sp>
        <p:nvSpPr>
          <p:cNvPr id="36" name="TextBox 35">
            <a:extLst>
              <a:ext uri="{FF2B5EF4-FFF2-40B4-BE49-F238E27FC236}">
                <a16:creationId xmlns:a16="http://schemas.microsoft.com/office/drawing/2014/main" id="{6E78CC7B-1992-E0F9-B6B0-071038BF5ED1}"/>
              </a:ext>
            </a:extLst>
          </p:cNvPr>
          <p:cNvSpPr txBox="1"/>
          <p:nvPr/>
        </p:nvSpPr>
        <p:spPr>
          <a:xfrm>
            <a:off x="9101592" y="6078846"/>
            <a:ext cx="28582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000" b="1" i="1">
                <a:solidFill>
                  <a:schemeClr val="accent1">
                    <a:lumMod val="75000"/>
                  </a:schemeClr>
                </a:solidFill>
                <a:latin typeface="Century Gothic"/>
              </a:rPr>
              <a:t>Area Groups</a:t>
            </a:r>
            <a:endParaRPr lang="en-US" i="1">
              <a:solidFill>
                <a:schemeClr val="accent1">
                  <a:lumMod val="75000"/>
                </a:schemeClr>
              </a:solidFill>
            </a:endParaRPr>
          </a:p>
        </p:txBody>
      </p:sp>
      <p:grpSp>
        <p:nvGrpSpPr>
          <p:cNvPr id="2" name="Group 1">
            <a:extLst>
              <a:ext uri="{FF2B5EF4-FFF2-40B4-BE49-F238E27FC236}">
                <a16:creationId xmlns:a16="http://schemas.microsoft.com/office/drawing/2014/main" id="{921AF20B-D35A-4246-F024-CC19F5002092}"/>
              </a:ext>
            </a:extLst>
          </p:cNvPr>
          <p:cNvGrpSpPr>
            <a:grpSpLocks noChangeAspect="1"/>
          </p:cNvGrpSpPr>
          <p:nvPr/>
        </p:nvGrpSpPr>
        <p:grpSpPr>
          <a:xfrm>
            <a:off x="2599650" y="3273830"/>
            <a:ext cx="932014" cy="356685"/>
            <a:chOff x="3111373" y="2473452"/>
            <a:chExt cx="932014" cy="356685"/>
          </a:xfrm>
        </p:grpSpPr>
        <p:cxnSp>
          <p:nvCxnSpPr>
            <p:cNvPr id="6" name="Straight Connector 5">
              <a:extLst>
                <a:ext uri="{FF2B5EF4-FFF2-40B4-BE49-F238E27FC236}">
                  <a16:creationId xmlns:a16="http://schemas.microsoft.com/office/drawing/2014/main" id="{5E4BC84F-7132-FAA7-5253-A18775581AC0}"/>
                </a:ext>
              </a:extLst>
            </p:cNvPr>
            <p:cNvCxnSpPr>
              <a:cxnSpLocks/>
            </p:cNvCxnSpPr>
            <p:nvPr/>
          </p:nvCxnSpPr>
          <p:spPr>
            <a:xfrm>
              <a:off x="3111373" y="2473452"/>
              <a:ext cx="676233" cy="180384"/>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5AA26D1-FB6F-BA9B-A858-9446F1F118C4}"/>
                </a:ext>
              </a:extLst>
            </p:cNvPr>
            <p:cNvSpPr/>
            <p:nvPr/>
          </p:nvSpPr>
          <p:spPr>
            <a:xfrm>
              <a:off x="3791387" y="2578137"/>
              <a:ext cx="252000" cy="252000"/>
            </a:xfrm>
            <a:prstGeom prst="ellipse">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0EFB393B-F6D9-920E-5F87-FAA7DCE11363}"/>
              </a:ext>
            </a:extLst>
          </p:cNvPr>
          <p:cNvGrpSpPr>
            <a:grpSpLocks noChangeAspect="1"/>
          </p:cNvGrpSpPr>
          <p:nvPr/>
        </p:nvGrpSpPr>
        <p:grpSpPr>
          <a:xfrm>
            <a:off x="5084130" y="1667257"/>
            <a:ext cx="1040450" cy="324066"/>
            <a:chOff x="2745454" y="2760636"/>
            <a:chExt cx="1040450" cy="324066"/>
          </a:xfrm>
        </p:grpSpPr>
        <p:cxnSp>
          <p:nvCxnSpPr>
            <p:cNvPr id="24" name="Straight Connector 23">
              <a:extLst>
                <a:ext uri="{FF2B5EF4-FFF2-40B4-BE49-F238E27FC236}">
                  <a16:creationId xmlns:a16="http://schemas.microsoft.com/office/drawing/2014/main" id="{B472A67F-B3B3-322F-AFCC-F3D28F49AB23}"/>
                </a:ext>
              </a:extLst>
            </p:cNvPr>
            <p:cNvCxnSpPr>
              <a:cxnSpLocks/>
            </p:cNvCxnSpPr>
            <p:nvPr/>
          </p:nvCxnSpPr>
          <p:spPr>
            <a:xfrm>
              <a:off x="2745454" y="2760636"/>
              <a:ext cx="786782" cy="174431"/>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0235A34-7FCF-78C0-A356-EB9FA3AD97A8}"/>
                </a:ext>
              </a:extLst>
            </p:cNvPr>
            <p:cNvSpPr/>
            <p:nvPr/>
          </p:nvSpPr>
          <p:spPr>
            <a:xfrm>
              <a:off x="3533904" y="2832702"/>
              <a:ext cx="252000" cy="252000"/>
            </a:xfrm>
            <a:prstGeom prst="ellipse">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030BA06B-7017-4BAE-E219-1206560A3DD8}"/>
              </a:ext>
            </a:extLst>
          </p:cNvPr>
          <p:cNvGrpSpPr>
            <a:grpSpLocks noChangeAspect="1"/>
          </p:cNvGrpSpPr>
          <p:nvPr/>
        </p:nvGrpSpPr>
        <p:grpSpPr>
          <a:xfrm rot="18551399">
            <a:off x="3616277" y="3734226"/>
            <a:ext cx="1178749" cy="1075903"/>
            <a:chOff x="3399102" y="2094471"/>
            <a:chExt cx="1178749" cy="1075903"/>
          </a:xfrm>
        </p:grpSpPr>
        <p:cxnSp>
          <p:nvCxnSpPr>
            <p:cNvPr id="28" name="Straight Connector 27">
              <a:extLst>
                <a:ext uri="{FF2B5EF4-FFF2-40B4-BE49-F238E27FC236}">
                  <a16:creationId xmlns:a16="http://schemas.microsoft.com/office/drawing/2014/main" id="{18B2AD49-550D-0D38-82DF-3F6F8E0EB91E}"/>
                </a:ext>
              </a:extLst>
            </p:cNvPr>
            <p:cNvCxnSpPr>
              <a:cxnSpLocks/>
            </p:cNvCxnSpPr>
            <p:nvPr/>
          </p:nvCxnSpPr>
          <p:spPr>
            <a:xfrm rot="3048601" flipV="1">
              <a:off x="3206043" y="2287530"/>
              <a:ext cx="1075903" cy="689786"/>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EEB3A5B-8C0B-C3B3-06BE-8F93BD593A15}"/>
                </a:ext>
              </a:extLst>
            </p:cNvPr>
            <p:cNvSpPr/>
            <p:nvPr/>
          </p:nvSpPr>
          <p:spPr>
            <a:xfrm>
              <a:off x="4325851" y="2745465"/>
              <a:ext cx="252000" cy="252000"/>
            </a:xfrm>
            <a:prstGeom prst="ellipse">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116A4260-4AF4-EF91-E8D1-C4F43CCA5892}"/>
              </a:ext>
            </a:extLst>
          </p:cNvPr>
          <p:cNvGrpSpPr>
            <a:grpSpLocks noChangeAspect="1"/>
          </p:cNvGrpSpPr>
          <p:nvPr/>
        </p:nvGrpSpPr>
        <p:grpSpPr>
          <a:xfrm>
            <a:off x="5722581" y="4919127"/>
            <a:ext cx="1365723" cy="782537"/>
            <a:chOff x="3551067" y="1856098"/>
            <a:chExt cx="1365723" cy="782537"/>
          </a:xfrm>
        </p:grpSpPr>
        <p:cxnSp>
          <p:nvCxnSpPr>
            <p:cNvPr id="32" name="Straight Connector 31">
              <a:extLst>
                <a:ext uri="{FF2B5EF4-FFF2-40B4-BE49-F238E27FC236}">
                  <a16:creationId xmlns:a16="http://schemas.microsoft.com/office/drawing/2014/main" id="{030019C8-0AF0-F931-D409-B21B5F219931}"/>
                </a:ext>
              </a:extLst>
            </p:cNvPr>
            <p:cNvCxnSpPr>
              <a:cxnSpLocks/>
            </p:cNvCxnSpPr>
            <p:nvPr/>
          </p:nvCxnSpPr>
          <p:spPr>
            <a:xfrm flipV="1">
              <a:off x="3551067" y="2041213"/>
              <a:ext cx="1105658" cy="597422"/>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EF40440-CE2B-D2A7-14B8-8EDFDBB65DF0}"/>
                </a:ext>
              </a:extLst>
            </p:cNvPr>
            <p:cNvSpPr/>
            <p:nvPr/>
          </p:nvSpPr>
          <p:spPr>
            <a:xfrm>
              <a:off x="4664790" y="1856098"/>
              <a:ext cx="252000" cy="252000"/>
            </a:xfrm>
            <a:prstGeom prst="ellipse">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a:extLst>
              <a:ext uri="{FF2B5EF4-FFF2-40B4-BE49-F238E27FC236}">
                <a16:creationId xmlns:a16="http://schemas.microsoft.com/office/drawing/2014/main" id="{B7AC3367-A3CE-A120-3F1C-81B6CA21110C}"/>
              </a:ext>
            </a:extLst>
          </p:cNvPr>
          <p:cNvSpPr txBox="1"/>
          <p:nvPr/>
        </p:nvSpPr>
        <p:spPr>
          <a:xfrm>
            <a:off x="989351" y="4129168"/>
            <a:ext cx="2899022" cy="2813149"/>
          </a:xfrm>
          <a:prstGeom prst="flowChartConnector">
            <a:avLst/>
          </a:prstGeom>
          <a:solidFill>
            <a:schemeClr val="bg1"/>
          </a:solidFill>
          <a:ln w="38100">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latin typeface="Century Gothic" panose="020B0502020202020204" pitchFamily="34" charset="0"/>
              </a:rPr>
              <a:t>Area 3</a:t>
            </a:r>
          </a:p>
          <a:p>
            <a:pPr algn="ctr"/>
            <a:r>
              <a:rPr lang="en-US" sz="1200" dirty="0">
                <a:latin typeface="Century Gothic" panose="020B0502020202020204" pitchFamily="34" charset="0"/>
              </a:rPr>
              <a:t>48-54% women</a:t>
            </a:r>
          </a:p>
          <a:p>
            <a:pPr algn="ctr"/>
            <a:r>
              <a:rPr lang="en-US" sz="1200" dirty="0">
                <a:latin typeface="Century Gothic" panose="020B0502020202020204" pitchFamily="34" charset="0"/>
              </a:rPr>
              <a:t>Approx 19% children, 12% elderly</a:t>
            </a:r>
          </a:p>
          <a:p>
            <a:pPr algn="ctr"/>
            <a:r>
              <a:rPr lang="en-US" sz="1200" dirty="0">
                <a:latin typeface="Century Gothic" panose="020B0502020202020204" pitchFamily="34" charset="0"/>
              </a:rPr>
              <a:t>16% immigrants</a:t>
            </a:r>
          </a:p>
          <a:p>
            <a:pPr algn="ctr"/>
            <a:r>
              <a:rPr lang="en-US" sz="1200" dirty="0">
                <a:latin typeface="Century Gothic" panose="020B0502020202020204" pitchFamily="34" charset="0"/>
              </a:rPr>
              <a:t>Highest area of bus use to work 11% and bicycle 7%</a:t>
            </a:r>
          </a:p>
          <a:p>
            <a:pPr algn="ctr"/>
            <a:r>
              <a:rPr lang="en-US" sz="1200" dirty="0">
                <a:latin typeface="Century Gothic" panose="020B0502020202020204" pitchFamily="34" charset="0"/>
              </a:rPr>
              <a:t>Largest number of young children 9%</a:t>
            </a:r>
          </a:p>
        </p:txBody>
      </p:sp>
      <p:grpSp>
        <p:nvGrpSpPr>
          <p:cNvPr id="37" name="Group 36">
            <a:extLst>
              <a:ext uri="{FF2B5EF4-FFF2-40B4-BE49-F238E27FC236}">
                <a16:creationId xmlns:a16="http://schemas.microsoft.com/office/drawing/2014/main" id="{789B6A64-7340-6127-1189-995EFC0B4D3A}"/>
              </a:ext>
            </a:extLst>
          </p:cNvPr>
          <p:cNvGrpSpPr>
            <a:grpSpLocks noChangeAspect="1"/>
          </p:cNvGrpSpPr>
          <p:nvPr/>
        </p:nvGrpSpPr>
        <p:grpSpPr>
          <a:xfrm>
            <a:off x="6398442" y="3664622"/>
            <a:ext cx="2131178" cy="252000"/>
            <a:chOff x="3791387" y="2578137"/>
            <a:chExt cx="2131178" cy="252000"/>
          </a:xfrm>
        </p:grpSpPr>
        <p:cxnSp>
          <p:nvCxnSpPr>
            <p:cNvPr id="38" name="Straight Connector 37">
              <a:extLst>
                <a:ext uri="{FF2B5EF4-FFF2-40B4-BE49-F238E27FC236}">
                  <a16:creationId xmlns:a16="http://schemas.microsoft.com/office/drawing/2014/main" id="{D200C520-17C4-200D-4AE8-59B256A3D445}"/>
                </a:ext>
              </a:extLst>
            </p:cNvPr>
            <p:cNvCxnSpPr>
              <a:cxnSpLocks/>
            </p:cNvCxnSpPr>
            <p:nvPr/>
          </p:nvCxnSpPr>
          <p:spPr>
            <a:xfrm flipH="1">
              <a:off x="4043387" y="2653836"/>
              <a:ext cx="1879178" cy="50301"/>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3C5F33BE-65D8-F120-15E8-997CC2696F7F}"/>
                </a:ext>
              </a:extLst>
            </p:cNvPr>
            <p:cNvSpPr/>
            <p:nvPr/>
          </p:nvSpPr>
          <p:spPr>
            <a:xfrm>
              <a:off x="3791387" y="2578137"/>
              <a:ext cx="252000" cy="252000"/>
            </a:xfrm>
            <a:prstGeom prst="ellipse">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71F7F5E0-A97B-7821-5579-701C4326D5DB}"/>
              </a:ext>
            </a:extLst>
          </p:cNvPr>
          <p:cNvGrpSpPr>
            <a:grpSpLocks noChangeAspect="1"/>
          </p:cNvGrpSpPr>
          <p:nvPr/>
        </p:nvGrpSpPr>
        <p:grpSpPr>
          <a:xfrm>
            <a:off x="7236334" y="1071177"/>
            <a:ext cx="704151" cy="252000"/>
            <a:chOff x="2775333" y="2192503"/>
            <a:chExt cx="704151" cy="252000"/>
          </a:xfrm>
        </p:grpSpPr>
        <p:cxnSp>
          <p:nvCxnSpPr>
            <p:cNvPr id="44" name="Straight Connector 43">
              <a:extLst>
                <a:ext uri="{FF2B5EF4-FFF2-40B4-BE49-F238E27FC236}">
                  <a16:creationId xmlns:a16="http://schemas.microsoft.com/office/drawing/2014/main" id="{DF0C991D-96A7-6F33-60AD-6B1DF07EC692}"/>
                </a:ext>
              </a:extLst>
            </p:cNvPr>
            <p:cNvCxnSpPr>
              <a:cxnSpLocks/>
              <a:endCxn id="16" idx="2"/>
            </p:cNvCxnSpPr>
            <p:nvPr/>
          </p:nvCxnSpPr>
          <p:spPr>
            <a:xfrm flipV="1">
              <a:off x="3027333" y="2268226"/>
              <a:ext cx="452151" cy="24842"/>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95E138D-A4F2-E70B-3FA4-77322652672A}"/>
                </a:ext>
              </a:extLst>
            </p:cNvPr>
            <p:cNvSpPr/>
            <p:nvPr/>
          </p:nvSpPr>
          <p:spPr>
            <a:xfrm>
              <a:off x="2775333" y="2192503"/>
              <a:ext cx="252000" cy="252000"/>
            </a:xfrm>
            <a:prstGeom prst="ellipse">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TextBox 13">
            <a:extLst>
              <a:ext uri="{FF2B5EF4-FFF2-40B4-BE49-F238E27FC236}">
                <a16:creationId xmlns:a16="http://schemas.microsoft.com/office/drawing/2014/main" id="{8982C5EC-8D48-49ED-E3D5-D51F2AA06E91}"/>
              </a:ext>
            </a:extLst>
          </p:cNvPr>
          <p:cNvSpPr txBox="1"/>
          <p:nvPr/>
        </p:nvSpPr>
        <p:spPr>
          <a:xfrm>
            <a:off x="145324" y="1575694"/>
            <a:ext cx="2636870" cy="2553474"/>
          </a:xfrm>
          <a:prstGeom prst="ellipse">
            <a:avLst/>
          </a:prstGeom>
          <a:solidFill>
            <a:schemeClr val="bg1"/>
          </a:solidFill>
          <a:ln w="38100">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latin typeface="Century Gothic" panose="020B0502020202020204" pitchFamily="34" charset="0"/>
              </a:rPr>
              <a:t>Area 2</a:t>
            </a:r>
          </a:p>
          <a:p>
            <a:pPr algn="ctr"/>
            <a:r>
              <a:rPr lang="en-US" sz="1200" dirty="0">
                <a:latin typeface="Century Gothic" panose="020B0502020202020204" pitchFamily="34" charset="0"/>
              </a:rPr>
              <a:t>54-94% women</a:t>
            </a:r>
          </a:p>
          <a:p>
            <a:pPr algn="ctr"/>
            <a:r>
              <a:rPr lang="en-US" sz="1200" dirty="0">
                <a:latin typeface="Century Gothic" panose="020B0502020202020204" pitchFamily="34" charset="0"/>
              </a:rPr>
              <a:t>Approx. 19% children, 12% elderly</a:t>
            </a:r>
          </a:p>
          <a:p>
            <a:pPr algn="ctr"/>
            <a:r>
              <a:rPr lang="en-US" sz="1200" dirty="0">
                <a:latin typeface="Century Gothic" panose="020B0502020202020204" pitchFamily="34" charset="0"/>
              </a:rPr>
              <a:t>16% immigrants</a:t>
            </a:r>
          </a:p>
          <a:p>
            <a:pPr algn="ctr"/>
            <a:r>
              <a:rPr lang="en-US" sz="1200" dirty="0">
                <a:latin typeface="Century Gothic" panose="020B0502020202020204" pitchFamily="34" charset="0"/>
              </a:rPr>
              <a:t>Medium-low levels of disability</a:t>
            </a:r>
          </a:p>
          <a:p>
            <a:pPr algn="ctr"/>
            <a:r>
              <a:rPr lang="en-US" sz="1200" dirty="0">
                <a:latin typeface="Century Gothic" panose="020B0502020202020204" pitchFamily="34" charset="0"/>
              </a:rPr>
              <a:t>Terraced mixed use, stable household</a:t>
            </a:r>
          </a:p>
        </p:txBody>
      </p:sp>
      <p:sp>
        <p:nvSpPr>
          <p:cNvPr id="18" name="TextBox 17">
            <a:extLst>
              <a:ext uri="{FF2B5EF4-FFF2-40B4-BE49-F238E27FC236}">
                <a16:creationId xmlns:a16="http://schemas.microsoft.com/office/drawing/2014/main" id="{00691B13-1D3A-951E-925A-8CDB87ECE0A8}"/>
              </a:ext>
            </a:extLst>
          </p:cNvPr>
          <p:cNvSpPr txBox="1"/>
          <p:nvPr/>
        </p:nvSpPr>
        <p:spPr>
          <a:xfrm>
            <a:off x="4023243" y="5016313"/>
            <a:ext cx="1930153" cy="1774448"/>
          </a:xfrm>
          <a:prstGeom prst="flowChartConnector">
            <a:avLst/>
          </a:prstGeom>
          <a:solidFill>
            <a:schemeClr val="bg1"/>
          </a:solidFill>
          <a:ln w="38100">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latin typeface="Century Gothic" panose="020B0502020202020204" pitchFamily="34" charset="0"/>
              </a:rPr>
              <a:t>Area 6</a:t>
            </a:r>
          </a:p>
          <a:p>
            <a:pPr algn="ctr"/>
            <a:r>
              <a:rPr lang="en-US" sz="1200" dirty="0">
                <a:latin typeface="Century Gothic" panose="020B0502020202020204" pitchFamily="34" charset="0"/>
              </a:rPr>
              <a:t>47-50% women</a:t>
            </a:r>
          </a:p>
          <a:p>
            <a:pPr algn="ctr"/>
            <a:r>
              <a:rPr lang="en-US" sz="1200" dirty="0">
                <a:latin typeface="Century Gothic" panose="020B0502020202020204" pitchFamily="34" charset="0"/>
              </a:rPr>
              <a:t>Approx 19% children, 12% elderly</a:t>
            </a:r>
          </a:p>
          <a:p>
            <a:pPr algn="ctr"/>
            <a:r>
              <a:rPr lang="en-US" sz="1200" dirty="0">
                <a:latin typeface="Century Gothic" panose="020B0502020202020204" pitchFamily="34" charset="0"/>
              </a:rPr>
              <a:t>16% immigrants</a:t>
            </a:r>
          </a:p>
        </p:txBody>
      </p:sp>
      <p:sp>
        <p:nvSpPr>
          <p:cNvPr id="3" name="TextBox 2">
            <a:extLst>
              <a:ext uri="{FF2B5EF4-FFF2-40B4-BE49-F238E27FC236}">
                <a16:creationId xmlns:a16="http://schemas.microsoft.com/office/drawing/2014/main" id="{5136F7D9-677A-C953-7970-A8D7D2D15FE7}"/>
              </a:ext>
            </a:extLst>
          </p:cNvPr>
          <p:cNvSpPr txBox="1"/>
          <p:nvPr/>
        </p:nvSpPr>
        <p:spPr>
          <a:xfrm>
            <a:off x="5870912" y="6475868"/>
            <a:ext cx="6321088" cy="261610"/>
          </a:xfrm>
          <a:prstGeom prst="rect">
            <a:avLst/>
          </a:prstGeom>
          <a:noFill/>
        </p:spPr>
        <p:txBody>
          <a:bodyPr wrap="square" rtlCol="0">
            <a:spAutoFit/>
          </a:bodyPr>
          <a:lstStyle/>
          <a:p>
            <a:pPr algn="r"/>
            <a:r>
              <a:rPr lang="en-US" sz="1100">
                <a:solidFill>
                  <a:schemeClr val="accent1">
                    <a:lumMod val="75000"/>
                  </a:schemeClr>
                </a:solidFill>
                <a:latin typeface="Century Gothic" panose="020B0502020202020204" pitchFamily="34" charset="0"/>
              </a:rPr>
              <a:t>(Map from Google my maps; CDRC </a:t>
            </a:r>
            <a:r>
              <a:rPr lang="en-US" sz="1100" err="1">
                <a:solidFill>
                  <a:schemeClr val="accent1">
                    <a:lumMod val="75000"/>
                  </a:schemeClr>
                </a:solidFill>
                <a:latin typeface="Century Gothic" panose="020B0502020202020204" pitchFamily="34" charset="0"/>
              </a:rPr>
              <a:t>MapMaker</a:t>
            </a:r>
            <a:r>
              <a:rPr lang="en-US" sz="1100">
                <a:solidFill>
                  <a:schemeClr val="accent1">
                    <a:lumMod val="75000"/>
                  </a:schemeClr>
                </a:solidFill>
                <a:latin typeface="Century Gothic" panose="020B0502020202020204" pitchFamily="34" charset="0"/>
              </a:rPr>
              <a:t>, 2011; </a:t>
            </a:r>
            <a:r>
              <a:rPr lang="en-US" sz="1100" err="1">
                <a:solidFill>
                  <a:schemeClr val="accent1">
                    <a:lumMod val="75000"/>
                  </a:schemeClr>
                </a:solidFill>
                <a:latin typeface="Century Gothic" panose="020B0502020202020204" pitchFamily="34" charset="0"/>
              </a:rPr>
              <a:t>DataShine</a:t>
            </a:r>
            <a:r>
              <a:rPr lang="en-US" sz="1100">
                <a:solidFill>
                  <a:schemeClr val="accent1">
                    <a:lumMod val="75000"/>
                  </a:schemeClr>
                </a:solidFill>
                <a:latin typeface="Century Gothic" panose="020B0502020202020204" pitchFamily="34" charset="0"/>
              </a:rPr>
              <a:t>, 2011)</a:t>
            </a:r>
            <a:endParaRPr lang="en-GB" sz="1100">
              <a:solidFill>
                <a:schemeClr val="accent1">
                  <a:lumMod val="75000"/>
                </a:schemeClr>
              </a:solidFill>
              <a:latin typeface="Century Gothic" panose="020B0502020202020204" pitchFamily="34" charset="0"/>
            </a:endParaRPr>
          </a:p>
        </p:txBody>
      </p:sp>
    </p:spTree>
    <p:extLst>
      <p:ext uri="{BB962C8B-B14F-4D97-AF65-F5344CB8AC3E}">
        <p14:creationId xmlns:p14="http://schemas.microsoft.com/office/powerpoint/2010/main" val="1829202133"/>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056DFC-0F2C-61FB-86C1-17AD668DB9D0}"/>
              </a:ext>
            </a:extLst>
          </p:cNvPr>
          <p:cNvSpPr>
            <a:spLocks noGrp="1"/>
          </p:cNvSpPr>
          <p:nvPr>
            <p:ph type="sldNum" sz="quarter" idx="12"/>
          </p:nvPr>
        </p:nvSpPr>
        <p:spPr>
          <a:xfrm>
            <a:off x="184131" y="5713578"/>
            <a:ext cx="2743200" cy="1017904"/>
          </a:xfrm>
        </p:spPr>
        <p:txBody>
          <a:bodyPr/>
          <a:lstStyle/>
          <a:p>
            <a:fld id="{67CD9484-C38E-4E33-85DD-23534EA53F3D}" type="slidenum">
              <a:rPr lang="en-GB" sz="8000" smtClean="0"/>
              <a:t>6</a:t>
            </a:fld>
            <a:endParaRPr lang="en-GB" sz="8000"/>
          </a:p>
        </p:txBody>
      </p:sp>
      <p:sp>
        <p:nvSpPr>
          <p:cNvPr id="5" name="Title 1">
            <a:extLst>
              <a:ext uri="{FF2B5EF4-FFF2-40B4-BE49-F238E27FC236}">
                <a16:creationId xmlns:a16="http://schemas.microsoft.com/office/drawing/2014/main" id="{F836DB8D-DDA5-539C-D230-BDCBFB985E3D}"/>
              </a:ext>
            </a:extLst>
          </p:cNvPr>
          <p:cNvSpPr txBox="1">
            <a:spLocks/>
          </p:cNvSpPr>
          <p:nvPr/>
        </p:nvSpPr>
        <p:spPr>
          <a:xfrm>
            <a:off x="5876145" y="5811777"/>
            <a:ext cx="6131724" cy="8014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Century Gothic" panose="020B0502020202020204" pitchFamily="34" charset="0"/>
                <a:ea typeface="+mj-ea"/>
                <a:cs typeface="+mj-cs"/>
              </a:defRPr>
            </a:lvl1pPr>
          </a:lstStyle>
          <a:p>
            <a:pPr algn="r"/>
            <a:r>
              <a:rPr lang="en-US">
                <a:solidFill>
                  <a:schemeClr val="accent1">
                    <a:lumMod val="75000"/>
                  </a:schemeClr>
                </a:solidFill>
              </a:rPr>
              <a:t>Baseline Evaluation</a:t>
            </a:r>
            <a:endParaRPr lang="en-GB">
              <a:solidFill>
                <a:schemeClr val="accent1">
                  <a:lumMod val="75000"/>
                </a:schemeClr>
              </a:solidFill>
            </a:endParaRPr>
          </a:p>
        </p:txBody>
      </p:sp>
      <p:sp>
        <p:nvSpPr>
          <p:cNvPr id="6" name="TextBox 5">
            <a:extLst>
              <a:ext uri="{FF2B5EF4-FFF2-40B4-BE49-F238E27FC236}">
                <a16:creationId xmlns:a16="http://schemas.microsoft.com/office/drawing/2014/main" id="{58DF43C4-FE1C-D9F5-F0A1-C1F681372FF2}"/>
              </a:ext>
            </a:extLst>
          </p:cNvPr>
          <p:cNvSpPr txBox="1"/>
          <p:nvPr/>
        </p:nvSpPr>
        <p:spPr>
          <a:xfrm>
            <a:off x="9089652" y="6291304"/>
            <a:ext cx="28582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000" b="1" i="1">
                <a:solidFill>
                  <a:schemeClr val="accent1">
                    <a:lumMod val="75000"/>
                  </a:schemeClr>
                </a:solidFill>
                <a:latin typeface="Century Gothic"/>
              </a:rPr>
              <a:t>User Groups</a:t>
            </a:r>
            <a:endParaRPr lang="en-US" i="1">
              <a:solidFill>
                <a:schemeClr val="accent1">
                  <a:lumMod val="75000"/>
                </a:schemeClr>
              </a:solidFill>
            </a:endParaRPr>
          </a:p>
        </p:txBody>
      </p:sp>
      <p:graphicFrame>
        <p:nvGraphicFramePr>
          <p:cNvPr id="7" name="Table 6">
            <a:extLst>
              <a:ext uri="{FF2B5EF4-FFF2-40B4-BE49-F238E27FC236}">
                <a16:creationId xmlns:a16="http://schemas.microsoft.com/office/drawing/2014/main" id="{020C21B0-4D06-CF3A-C2FB-DE4667DEAEB1}"/>
              </a:ext>
            </a:extLst>
          </p:cNvPr>
          <p:cNvGraphicFramePr>
            <a:graphicFrameLocks noGrp="1"/>
          </p:cNvGraphicFramePr>
          <p:nvPr>
            <p:extLst>
              <p:ext uri="{D42A27DB-BD31-4B8C-83A1-F6EECF244321}">
                <p14:modId xmlns:p14="http://schemas.microsoft.com/office/powerpoint/2010/main" val="202694453"/>
              </p:ext>
            </p:extLst>
          </p:nvPr>
        </p:nvGraphicFramePr>
        <p:xfrm>
          <a:off x="254000" y="658090"/>
          <a:ext cx="11531349" cy="5147709"/>
        </p:xfrm>
        <a:graphic>
          <a:graphicData uri="http://schemas.openxmlformats.org/drawingml/2006/table">
            <a:tbl>
              <a:tblPr firstRow="1" bandRow="1">
                <a:tableStyleId>{5C22544A-7EE6-4342-B048-85BDC9FD1C3A}</a:tableStyleId>
              </a:tblPr>
              <a:tblGrid>
                <a:gridCol w="952498">
                  <a:extLst>
                    <a:ext uri="{9D8B030D-6E8A-4147-A177-3AD203B41FA5}">
                      <a16:colId xmlns:a16="http://schemas.microsoft.com/office/drawing/2014/main" val="1481252891"/>
                    </a:ext>
                  </a:extLst>
                </a:gridCol>
                <a:gridCol w="1284431">
                  <a:extLst>
                    <a:ext uri="{9D8B030D-6E8A-4147-A177-3AD203B41FA5}">
                      <a16:colId xmlns:a16="http://schemas.microsoft.com/office/drawing/2014/main" val="1618076994"/>
                    </a:ext>
                  </a:extLst>
                </a:gridCol>
                <a:gridCol w="779317">
                  <a:extLst>
                    <a:ext uri="{9D8B030D-6E8A-4147-A177-3AD203B41FA5}">
                      <a16:colId xmlns:a16="http://schemas.microsoft.com/office/drawing/2014/main" val="3468154450"/>
                    </a:ext>
                  </a:extLst>
                </a:gridCol>
                <a:gridCol w="824289">
                  <a:extLst>
                    <a:ext uri="{9D8B030D-6E8A-4147-A177-3AD203B41FA5}">
                      <a16:colId xmlns:a16="http://schemas.microsoft.com/office/drawing/2014/main" val="424557403"/>
                    </a:ext>
                  </a:extLst>
                </a:gridCol>
                <a:gridCol w="906524">
                  <a:extLst>
                    <a:ext uri="{9D8B030D-6E8A-4147-A177-3AD203B41FA5}">
                      <a16:colId xmlns:a16="http://schemas.microsoft.com/office/drawing/2014/main" val="2861437540"/>
                    </a:ext>
                  </a:extLst>
                </a:gridCol>
                <a:gridCol w="1295399">
                  <a:extLst>
                    <a:ext uri="{9D8B030D-6E8A-4147-A177-3AD203B41FA5}">
                      <a16:colId xmlns:a16="http://schemas.microsoft.com/office/drawing/2014/main" val="1648625092"/>
                    </a:ext>
                  </a:extLst>
                </a:gridCol>
                <a:gridCol w="1024523">
                  <a:extLst>
                    <a:ext uri="{9D8B030D-6E8A-4147-A177-3AD203B41FA5}">
                      <a16:colId xmlns:a16="http://schemas.microsoft.com/office/drawing/2014/main" val="2030780421"/>
                    </a:ext>
                  </a:extLst>
                </a:gridCol>
                <a:gridCol w="884971">
                  <a:extLst>
                    <a:ext uri="{9D8B030D-6E8A-4147-A177-3AD203B41FA5}">
                      <a16:colId xmlns:a16="http://schemas.microsoft.com/office/drawing/2014/main" val="2970216661"/>
                    </a:ext>
                  </a:extLst>
                </a:gridCol>
                <a:gridCol w="1106615">
                  <a:extLst>
                    <a:ext uri="{9D8B030D-6E8A-4147-A177-3AD203B41FA5}">
                      <a16:colId xmlns:a16="http://schemas.microsoft.com/office/drawing/2014/main" val="671323019"/>
                    </a:ext>
                  </a:extLst>
                </a:gridCol>
                <a:gridCol w="1117875">
                  <a:extLst>
                    <a:ext uri="{9D8B030D-6E8A-4147-A177-3AD203B41FA5}">
                      <a16:colId xmlns:a16="http://schemas.microsoft.com/office/drawing/2014/main" val="1793035727"/>
                    </a:ext>
                  </a:extLst>
                </a:gridCol>
                <a:gridCol w="822613">
                  <a:extLst>
                    <a:ext uri="{9D8B030D-6E8A-4147-A177-3AD203B41FA5}">
                      <a16:colId xmlns:a16="http://schemas.microsoft.com/office/drawing/2014/main" val="2094466128"/>
                    </a:ext>
                  </a:extLst>
                </a:gridCol>
                <a:gridCol w="532294">
                  <a:extLst>
                    <a:ext uri="{9D8B030D-6E8A-4147-A177-3AD203B41FA5}">
                      <a16:colId xmlns:a16="http://schemas.microsoft.com/office/drawing/2014/main" val="1850135770"/>
                    </a:ext>
                  </a:extLst>
                </a:gridCol>
              </a:tblGrid>
              <a:tr h="202175">
                <a:tc>
                  <a:txBody>
                    <a:bodyPr/>
                    <a:lstStyle/>
                    <a:p>
                      <a:pPr algn="ctr"/>
                      <a:endParaRPr lang="en-US" sz="1100">
                        <a:effectLst/>
                        <a:latin typeface="Century Gothic" panose="020B0502020202020204" pitchFamily="34" charset="0"/>
                      </a:endParaRPr>
                    </a:p>
                  </a:txBody>
                  <a:tcPr marL="0" marR="0" marT="0" marB="0" anchor="ctr">
                    <a:solidFill>
                      <a:schemeClr val="bg1"/>
                    </a:solidFill>
                  </a:tcPr>
                </a:tc>
                <a:tc>
                  <a:txBody>
                    <a:bodyPr/>
                    <a:lstStyle/>
                    <a:p>
                      <a:pPr algn="ctr" rtl="0"/>
                      <a:r>
                        <a:rPr lang="en-US" sz="1100">
                          <a:effectLst/>
                          <a:latin typeface="Century Gothic" panose="020B0502020202020204" pitchFamily="34" charset="0"/>
                        </a:rPr>
                        <a:t>​</a:t>
                      </a:r>
                    </a:p>
                  </a:txBody>
                  <a:tcPr marL="0" marR="0" marT="0" marB="0" anchor="ctr"/>
                </a:tc>
                <a:tc gridSpan="4">
                  <a:txBody>
                    <a:bodyPr/>
                    <a:lstStyle/>
                    <a:p>
                      <a:pPr algn="ctr" rtl="0"/>
                      <a:r>
                        <a:rPr lang="en-US" sz="1100">
                          <a:effectLst/>
                          <a:latin typeface="Century Gothic" panose="020B0502020202020204" pitchFamily="34" charset="0"/>
                        </a:rPr>
                        <a:t>Spatial Barriers​</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rtl="0"/>
                      <a:r>
                        <a:rPr lang="en-US" sz="1100">
                          <a:effectLst/>
                          <a:latin typeface="Century Gothic" panose="020B0502020202020204" pitchFamily="34" charset="0"/>
                        </a:rPr>
                        <a:t>Temporal​ Barriers</a:t>
                      </a:r>
                    </a:p>
                  </a:txBody>
                  <a:tcPr marL="0" marR="0" marT="0" marB="0" anchor="ctr"/>
                </a:tc>
                <a:tc hMerge="1">
                  <a:txBody>
                    <a:bodyPr/>
                    <a:lstStyle/>
                    <a:p>
                      <a:endParaRPr lang="en-US"/>
                    </a:p>
                  </a:txBody>
                  <a:tcPr/>
                </a:tc>
                <a:tc hMerge="1">
                  <a:txBody>
                    <a:bodyPr/>
                    <a:lstStyle/>
                    <a:p>
                      <a:endParaRPr lang="en-US"/>
                    </a:p>
                  </a:txBody>
                  <a:tcPr/>
                </a:tc>
                <a:tc gridSpan="2">
                  <a:txBody>
                    <a:bodyPr/>
                    <a:lstStyle/>
                    <a:p>
                      <a:pPr algn="ctr" rtl="0"/>
                      <a:r>
                        <a:rPr lang="en-US" sz="1100">
                          <a:effectLst/>
                          <a:latin typeface="Century Gothic" panose="020B0502020202020204" pitchFamily="34" charset="0"/>
                        </a:rPr>
                        <a:t>Financial Barriers​</a:t>
                      </a:r>
                    </a:p>
                  </a:txBody>
                  <a:tcPr marL="0" marR="0" marT="0" marB="0" anchor="ctr"/>
                </a:tc>
                <a:tc hMerge="1">
                  <a:txBody>
                    <a:bodyPr/>
                    <a:lstStyle/>
                    <a:p>
                      <a:endParaRPr lang="en-US"/>
                    </a:p>
                  </a:txBody>
                  <a:tcPr/>
                </a:tc>
                <a:tc>
                  <a:txBody>
                    <a:bodyPr/>
                    <a:lstStyle/>
                    <a:p>
                      <a:pPr algn="ctr" rtl="0"/>
                      <a:r>
                        <a:rPr lang="en-US" sz="1100">
                          <a:effectLst/>
                          <a:latin typeface="Century Gothic" panose="020B0502020202020204" pitchFamily="34" charset="0"/>
                        </a:rPr>
                        <a:t>​</a:t>
                      </a:r>
                    </a:p>
                  </a:txBody>
                  <a:tcPr marL="0" marR="0" marT="0" marB="0" anchor="ctr"/>
                </a:tc>
                <a:extLst>
                  <a:ext uri="{0D108BD9-81ED-4DB2-BD59-A6C34878D82A}">
                    <a16:rowId xmlns:a16="http://schemas.microsoft.com/office/drawing/2014/main" val="2538091120"/>
                  </a:ext>
                </a:extLst>
              </a:tr>
              <a:tr h="606527">
                <a:tc>
                  <a:txBody>
                    <a:bodyPr/>
                    <a:lstStyle/>
                    <a:p>
                      <a:pPr algn="ctr"/>
                      <a:endParaRPr lang="en-US" sz="1100">
                        <a:effectLst/>
                        <a:latin typeface="Century Gothic" panose="020B0502020202020204" pitchFamily="34" charset="0"/>
                      </a:endParaRPr>
                    </a:p>
                  </a:txBody>
                  <a:tcPr marL="0" marR="0" marT="0" marB="0" anchor="ctr">
                    <a:solidFill>
                      <a:schemeClr val="bg1"/>
                    </a:solidFill>
                  </a:tcPr>
                </a:tc>
                <a:tc rowSpan="2">
                  <a:txBody>
                    <a:bodyPr/>
                    <a:lstStyle/>
                    <a:p>
                      <a:pPr algn="ctr" rtl="0"/>
                      <a:r>
                        <a:rPr lang="en-US" sz="1100">
                          <a:effectLst/>
                          <a:latin typeface="Century Gothic" panose="020B0502020202020204" pitchFamily="34" charset="0"/>
                        </a:rPr>
                        <a:t>Feature​</a:t>
                      </a:r>
                    </a:p>
                  </a:txBody>
                  <a:tcPr marL="0" marR="0" marT="0" marB="0" anchor="ctr"/>
                </a:tc>
                <a:tc>
                  <a:txBody>
                    <a:bodyPr/>
                    <a:lstStyle/>
                    <a:p>
                      <a:pPr algn="ctr"/>
                      <a:r>
                        <a:rPr lang="en-US" sz="1100">
                          <a:effectLst/>
                          <a:latin typeface="Century Gothic" panose="020B0502020202020204" pitchFamily="34" charset="0"/>
                        </a:rPr>
                        <a:t>Pedestrian Bridges​</a:t>
                      </a:r>
                    </a:p>
                  </a:txBody>
                  <a:tcPr marL="0" marR="0" marT="0" marB="0" anchor="ctr"/>
                </a:tc>
                <a:tc>
                  <a:txBody>
                    <a:bodyPr/>
                    <a:lstStyle/>
                    <a:p>
                      <a:pPr algn="ctr"/>
                      <a:r>
                        <a:rPr lang="en-US" sz="1100">
                          <a:effectLst/>
                          <a:latin typeface="Century Gothic" panose="020B0502020202020204" pitchFamily="34" charset="0"/>
                        </a:rPr>
                        <a:t>Bus Stop​</a:t>
                      </a:r>
                    </a:p>
                  </a:txBody>
                  <a:tcPr marL="0" marR="0" marT="0" marB="0" anchor="ctr"/>
                </a:tc>
                <a:tc>
                  <a:txBody>
                    <a:bodyPr/>
                    <a:lstStyle/>
                    <a:p>
                      <a:pPr algn="ctr"/>
                      <a:r>
                        <a:rPr lang="en-US" sz="1100">
                          <a:effectLst/>
                          <a:latin typeface="Century Gothic" panose="020B0502020202020204" pitchFamily="34" charset="0"/>
                        </a:rPr>
                        <a:t>Road​</a:t>
                      </a:r>
                    </a:p>
                  </a:txBody>
                  <a:tcPr marL="0" marR="0" marT="0" marB="0" anchor="ctr"/>
                </a:tc>
                <a:tc>
                  <a:txBody>
                    <a:bodyPr/>
                    <a:lstStyle/>
                    <a:p>
                      <a:pPr algn="ctr"/>
                      <a:r>
                        <a:rPr lang="en-US" sz="1100">
                          <a:effectLst/>
                          <a:latin typeface="Century Gothic" panose="020B0502020202020204" pitchFamily="34" charset="0"/>
                        </a:rPr>
                        <a:t>Bus Services​</a:t>
                      </a:r>
                    </a:p>
                  </a:txBody>
                  <a:tcPr marL="0" marR="0" marT="0" marB="0" anchor="ctr"/>
                </a:tc>
                <a:tc>
                  <a:txBody>
                    <a:bodyPr/>
                    <a:lstStyle/>
                    <a:p>
                      <a:pPr algn="ctr"/>
                      <a:r>
                        <a:rPr lang="en-US" sz="1100">
                          <a:effectLst/>
                          <a:latin typeface="Century Gothic" panose="020B0502020202020204" pitchFamily="34" charset="0"/>
                        </a:rPr>
                        <a:t>Seasonal​</a:t>
                      </a:r>
                    </a:p>
                  </a:txBody>
                  <a:tcPr marL="0" marR="0" marT="0" marB="0" anchor="ctr"/>
                </a:tc>
                <a:tc>
                  <a:txBody>
                    <a:bodyPr/>
                    <a:lstStyle/>
                    <a:p>
                      <a:pPr algn="ctr"/>
                      <a:r>
                        <a:rPr lang="en-US" sz="1100">
                          <a:effectLst/>
                          <a:latin typeface="Century Gothic" panose="020B0502020202020204" pitchFamily="34" charset="0"/>
                        </a:rPr>
                        <a:t>Time of day​</a:t>
                      </a:r>
                    </a:p>
                  </a:txBody>
                  <a:tcPr marL="0" marR="0" marT="0" marB="0" anchor="ctr"/>
                </a:tc>
                <a:tc>
                  <a:txBody>
                    <a:bodyPr/>
                    <a:lstStyle/>
                    <a:p>
                      <a:pPr algn="ctr"/>
                      <a:r>
                        <a:rPr lang="en-US" sz="1100">
                          <a:effectLst/>
                          <a:latin typeface="Century Gothic" panose="020B0502020202020204" pitchFamily="34" charset="0"/>
                        </a:rPr>
                        <a:t>Bus Services​</a:t>
                      </a:r>
                    </a:p>
                  </a:txBody>
                  <a:tcPr marL="0" marR="0" marT="0" marB="0" anchor="ctr"/>
                </a:tc>
                <a:tc>
                  <a:txBody>
                    <a:bodyPr/>
                    <a:lstStyle/>
                    <a:p>
                      <a:pPr algn="ctr"/>
                      <a:r>
                        <a:rPr lang="en-US" sz="1100">
                          <a:effectLst/>
                          <a:latin typeface="Century Gothic" panose="020B0502020202020204" pitchFamily="34" charset="0"/>
                        </a:rPr>
                        <a:t>Historic investment / policy focus​</a:t>
                      </a:r>
                    </a:p>
                  </a:txBody>
                  <a:tcPr marL="0" marR="0" marT="0" marB="0" anchor="ctr"/>
                </a:tc>
                <a:tc>
                  <a:txBody>
                    <a:bodyPr/>
                    <a:lstStyle/>
                    <a:p>
                      <a:pPr algn="ctr"/>
                      <a:r>
                        <a:rPr lang="en-US" sz="1100">
                          <a:effectLst/>
                          <a:latin typeface="Century Gothic" panose="020B0502020202020204" pitchFamily="34" charset="0"/>
                        </a:rPr>
                        <a:t>Externalities​</a:t>
                      </a:r>
                    </a:p>
                  </a:txBody>
                  <a:tcPr marL="0" marR="0" marT="0" marB="0" anchor="ctr"/>
                </a:tc>
                <a:tc rowSpan="2">
                  <a:txBody>
                    <a:bodyPr/>
                    <a:lstStyle/>
                    <a:p>
                      <a:pPr algn="ctr" rtl="0"/>
                      <a:r>
                        <a:rPr lang="en-US" sz="1100">
                          <a:effectLst/>
                          <a:latin typeface="Century Gothic" panose="020B0502020202020204" pitchFamily="34" charset="0"/>
                        </a:rPr>
                        <a:t>Total of 45</a:t>
                      </a:r>
                    </a:p>
                  </a:txBody>
                  <a:tcPr marL="0" marR="0" marT="0" marB="0" anchor="ctr"/>
                </a:tc>
                <a:extLst>
                  <a:ext uri="{0D108BD9-81ED-4DB2-BD59-A6C34878D82A}">
                    <a16:rowId xmlns:a16="http://schemas.microsoft.com/office/drawing/2014/main" val="2547170648"/>
                  </a:ext>
                </a:extLst>
              </a:tr>
              <a:tr h="606527">
                <a:tc>
                  <a:txBody>
                    <a:bodyPr/>
                    <a:lstStyle/>
                    <a:p>
                      <a:pPr algn="ctr"/>
                      <a:endParaRPr lang="en-US" sz="1100">
                        <a:effectLst/>
                        <a:latin typeface="Century Gothic" panose="020B0502020202020204" pitchFamily="34" charset="0"/>
                      </a:endParaRPr>
                    </a:p>
                  </a:txBody>
                  <a:tcPr marL="0" marR="0" marT="0" marB="0" anchor="ctr">
                    <a:solidFill>
                      <a:schemeClr val="bg1"/>
                    </a:solidFill>
                  </a:tcPr>
                </a:tc>
                <a:tc vMerge="1">
                  <a:txBody>
                    <a:bodyPr/>
                    <a:lstStyle/>
                    <a:p>
                      <a:endParaRPr lang="en-US"/>
                    </a:p>
                  </a:txBody>
                  <a:tcPr/>
                </a:tc>
                <a:tc>
                  <a:txBody>
                    <a:bodyPr/>
                    <a:lstStyle/>
                    <a:p>
                      <a:pPr algn="ctr"/>
                      <a:r>
                        <a:rPr lang="en-US" sz="1100">
                          <a:effectLst/>
                          <a:latin typeface="Century Gothic" panose="020B0502020202020204" pitchFamily="34" charset="0"/>
                        </a:rPr>
                        <a:t>Noisy, steep, stairs ​​</a:t>
                      </a:r>
                    </a:p>
                  </a:txBody>
                  <a:tcPr marL="0" marR="0" marT="0" marB="0" anchor="ctr"/>
                </a:tc>
                <a:tc>
                  <a:txBody>
                    <a:bodyPr/>
                    <a:lstStyle/>
                    <a:p>
                      <a:pPr algn="ctr"/>
                      <a:r>
                        <a:rPr lang="en-US" sz="1100">
                          <a:effectLst/>
                          <a:latin typeface="Century Gothic" panose="020B0502020202020204" pitchFamily="34" charset="0"/>
                        </a:rPr>
                        <a:t>Poor facilities​</a:t>
                      </a:r>
                    </a:p>
                  </a:txBody>
                  <a:tcPr marL="0" marR="0" marT="0" marB="0" anchor="ctr"/>
                </a:tc>
                <a:tc>
                  <a:txBody>
                    <a:bodyPr/>
                    <a:lstStyle/>
                    <a:p>
                      <a:pPr algn="ctr"/>
                      <a:r>
                        <a:rPr lang="en-US" sz="1100">
                          <a:effectLst/>
                          <a:latin typeface="Century Gothic" panose="020B0502020202020204" pitchFamily="34" charset="0"/>
                        </a:rPr>
                        <a:t>Fast, Car-centric​</a:t>
                      </a:r>
                    </a:p>
                  </a:txBody>
                  <a:tcPr marL="0" marR="0" marT="0" marB="0" anchor="ctr"/>
                </a:tc>
                <a:tc>
                  <a:txBody>
                    <a:bodyPr/>
                    <a:lstStyle/>
                    <a:p>
                      <a:pPr algn="ctr"/>
                      <a:r>
                        <a:rPr lang="en-US" sz="1100">
                          <a:effectLst/>
                          <a:latin typeface="Century Gothic" panose="020B0502020202020204" pitchFamily="34" charset="0"/>
                        </a:rPr>
                        <a:t>​Poor connectivity​​</a:t>
                      </a:r>
                    </a:p>
                  </a:txBody>
                  <a:tcPr marL="0" marR="0" marT="0" marB="0" anchor="ctr"/>
                </a:tc>
                <a:tc>
                  <a:txBody>
                    <a:bodyPr/>
                    <a:lstStyle/>
                    <a:p>
                      <a:pPr algn="ctr"/>
                      <a:r>
                        <a:rPr lang="en-US" sz="1100">
                          <a:effectLst/>
                          <a:latin typeface="Century Gothic" panose="020B0502020202020204" pitchFamily="34" charset="0"/>
                        </a:rPr>
                        <a:t>Exposure to wind, rain​​</a:t>
                      </a:r>
                    </a:p>
                  </a:txBody>
                  <a:tcPr marL="0" marR="0" marT="0" marB="0" anchor="ctr"/>
                </a:tc>
                <a:tc>
                  <a:txBody>
                    <a:bodyPr/>
                    <a:lstStyle/>
                    <a:p>
                      <a:pPr algn="ctr"/>
                      <a:r>
                        <a:rPr lang="en-US" sz="1100">
                          <a:effectLst/>
                          <a:latin typeface="Century Gothic" panose="020B0502020202020204" pitchFamily="34" charset="0"/>
                        </a:rPr>
                        <a:t>Poor Lighting​​</a:t>
                      </a:r>
                    </a:p>
                  </a:txBody>
                  <a:tcPr marL="0" marR="0" marT="0" marB="0" anchor="ctr"/>
                </a:tc>
                <a:tc>
                  <a:txBody>
                    <a:bodyPr/>
                    <a:lstStyle/>
                    <a:p>
                      <a:pPr algn="ctr"/>
                      <a:r>
                        <a:rPr lang="en-US" sz="1100">
                          <a:effectLst/>
                          <a:latin typeface="Century Gothic" panose="020B0502020202020204" pitchFamily="34" charset="0"/>
                        </a:rPr>
                        <a:t>​Poor</a:t>
                      </a:r>
                      <a:br>
                        <a:rPr lang="en-US" sz="1100">
                          <a:effectLst/>
                          <a:latin typeface="Century Gothic" panose="020B0502020202020204" pitchFamily="34" charset="0"/>
                        </a:rPr>
                      </a:br>
                      <a:r>
                        <a:rPr lang="en-US" sz="1100">
                          <a:effectLst/>
                          <a:latin typeface="Century Gothic" panose="020B0502020202020204" pitchFamily="34" charset="0"/>
                        </a:rPr>
                        <a:t> Timetabling​ Info</a:t>
                      </a:r>
                    </a:p>
                  </a:txBody>
                  <a:tcPr marL="0" marR="0" marT="0" marB="0" anchor="ctr"/>
                </a:tc>
                <a:tc>
                  <a:txBody>
                    <a:bodyPr/>
                    <a:lstStyle/>
                    <a:p>
                      <a:pPr algn="ctr"/>
                      <a:r>
                        <a:rPr lang="en-US" sz="1100">
                          <a:effectLst/>
                          <a:latin typeface="Century Gothic" panose="020B0502020202020204" pitchFamily="34" charset="0"/>
                        </a:rPr>
                        <a:t>Car-centric​</a:t>
                      </a:r>
                    </a:p>
                  </a:txBody>
                  <a:tcPr marL="0" marR="0" marT="0" marB="0" anchor="ctr"/>
                </a:tc>
                <a:tc>
                  <a:txBody>
                    <a:bodyPr/>
                    <a:lstStyle/>
                    <a:p>
                      <a:pPr algn="ctr"/>
                      <a:r>
                        <a:rPr lang="en-US" sz="1100">
                          <a:effectLst/>
                          <a:latin typeface="Century Gothic" panose="020B0502020202020204" pitchFamily="34" charset="0"/>
                        </a:rPr>
                        <a:t>time, safety, comfort​​</a:t>
                      </a:r>
                    </a:p>
                  </a:txBody>
                  <a:tcPr marL="0" marR="0" marT="0" marB="0" anchor="ctr"/>
                </a:tc>
                <a:tc vMerge="1">
                  <a:txBody>
                    <a:bodyPr/>
                    <a:lstStyle/>
                    <a:p>
                      <a:endParaRPr lang="en-US"/>
                    </a:p>
                  </a:txBody>
                  <a:tcPr/>
                </a:tc>
                <a:extLst>
                  <a:ext uri="{0D108BD9-81ED-4DB2-BD59-A6C34878D82A}">
                    <a16:rowId xmlns:a16="http://schemas.microsoft.com/office/drawing/2014/main" val="4241798873"/>
                  </a:ext>
                </a:extLst>
              </a:tr>
              <a:tr h="311040">
                <a:tc rowSpan="8">
                  <a:txBody>
                    <a:bodyPr/>
                    <a:lstStyle/>
                    <a:p>
                      <a:pPr algn="ctr"/>
                      <a:r>
                        <a:rPr lang="en-US" sz="1100">
                          <a:effectLst/>
                          <a:latin typeface="Century Gothic" panose="020B0502020202020204" pitchFamily="34" charset="0"/>
                        </a:rPr>
                        <a:t>Demographic Groups (based on Kuttler and </a:t>
                      </a:r>
                      <a:r>
                        <a:rPr lang="en-US" sz="1100" err="1">
                          <a:effectLst/>
                          <a:latin typeface="Century Gothic" panose="020B0502020202020204" pitchFamily="34" charset="0"/>
                        </a:rPr>
                        <a:t>Moraglio</a:t>
                      </a:r>
                      <a:r>
                        <a:rPr lang="en-US" sz="1100">
                          <a:effectLst/>
                          <a:latin typeface="Century Gothic" panose="020B0502020202020204" pitchFamily="34" charset="0"/>
                        </a:rPr>
                        <a:t>, 2021)</a:t>
                      </a:r>
                    </a:p>
                  </a:txBody>
                  <a:tcPr marL="0" marR="0" marT="0" marB="0" anchor="ctr"/>
                </a:tc>
                <a:tc>
                  <a:txBody>
                    <a:bodyPr/>
                    <a:lstStyle/>
                    <a:p>
                      <a:pPr algn="ctr"/>
                      <a:r>
                        <a:rPr lang="en-US" sz="1100">
                          <a:effectLst/>
                          <a:latin typeface="Century Gothic" panose="020B0502020202020204" pitchFamily="34" charset="0"/>
                        </a:rPr>
                        <a:t>Visually Impaired​​</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rtl="0"/>
                      <a:r>
                        <a:rPr lang="en-US" sz="1100" b="0">
                          <a:solidFill>
                            <a:schemeClr val="tx1"/>
                          </a:solidFill>
                          <a:effectLst/>
                          <a:latin typeface="Century Gothic"/>
                        </a:rPr>
                        <a:t>41</a:t>
                      </a:r>
                    </a:p>
                  </a:txBody>
                  <a:tcPr marL="0" marR="0" marT="0" marB="0" anchor="ctr"/>
                </a:tc>
                <a:extLst>
                  <a:ext uri="{0D108BD9-81ED-4DB2-BD59-A6C34878D82A}">
                    <a16:rowId xmlns:a16="http://schemas.microsoft.com/office/drawing/2014/main" val="3418702118"/>
                  </a:ext>
                </a:extLst>
              </a:tr>
              <a:tr h="311040">
                <a:tc vMerge="1">
                  <a:txBody>
                    <a:bodyPr/>
                    <a:lstStyle/>
                    <a:p>
                      <a:endParaRPr lang="en-US"/>
                    </a:p>
                  </a:txBody>
                  <a:tcPr/>
                </a:tc>
                <a:tc>
                  <a:txBody>
                    <a:bodyPr/>
                    <a:lstStyle/>
                    <a:p>
                      <a:pPr algn="ctr"/>
                      <a:r>
                        <a:rPr lang="en-US" sz="1100">
                          <a:effectLst/>
                          <a:latin typeface="Century Gothic" panose="020B0502020202020204" pitchFamily="34" charset="0"/>
                        </a:rPr>
                        <a:t>Difficulty hearing​​</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rtl="0"/>
                      <a:r>
                        <a:rPr lang="en-US" sz="1100" b="0">
                          <a:solidFill>
                            <a:schemeClr val="tx1"/>
                          </a:solidFill>
                          <a:effectLst/>
                          <a:latin typeface="Century Gothic"/>
                        </a:rPr>
                        <a:t>37</a:t>
                      </a:r>
                    </a:p>
                  </a:txBody>
                  <a:tcPr marL="0" marR="0" marT="0" marB="0" anchor="ctr"/>
                </a:tc>
                <a:extLst>
                  <a:ext uri="{0D108BD9-81ED-4DB2-BD59-A6C34878D82A}">
                    <a16:rowId xmlns:a16="http://schemas.microsoft.com/office/drawing/2014/main" val="1878419681"/>
                  </a:ext>
                </a:extLst>
              </a:tr>
              <a:tr h="311040">
                <a:tc vMerge="1">
                  <a:txBody>
                    <a:bodyPr/>
                    <a:lstStyle/>
                    <a:p>
                      <a:endParaRPr lang="en-US"/>
                    </a:p>
                  </a:txBody>
                  <a:tcPr/>
                </a:tc>
                <a:tc>
                  <a:txBody>
                    <a:bodyPr/>
                    <a:lstStyle/>
                    <a:p>
                      <a:pPr algn="ctr"/>
                      <a:r>
                        <a:rPr lang="en-US" sz="1100">
                          <a:effectLst/>
                          <a:latin typeface="Century Gothic" panose="020B0502020202020204" pitchFamily="34" charset="0"/>
                        </a:rPr>
                        <a:t>Mobility Impaired​​</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rtl="0"/>
                      <a:r>
                        <a:rPr lang="en-US" sz="1100" b="0">
                          <a:solidFill>
                            <a:schemeClr val="tx1"/>
                          </a:solidFill>
                          <a:effectLst/>
                          <a:latin typeface="Century Gothic"/>
                        </a:rPr>
                        <a:t>40</a:t>
                      </a:r>
                    </a:p>
                  </a:txBody>
                  <a:tcPr marL="0" marR="0" marT="0" marB="0" anchor="ctr"/>
                </a:tc>
                <a:extLst>
                  <a:ext uri="{0D108BD9-81ED-4DB2-BD59-A6C34878D82A}">
                    <a16:rowId xmlns:a16="http://schemas.microsoft.com/office/drawing/2014/main" val="2850304719"/>
                  </a:ext>
                </a:extLst>
              </a:tr>
              <a:tr h="311040">
                <a:tc vMerge="1">
                  <a:txBody>
                    <a:bodyPr/>
                    <a:lstStyle/>
                    <a:p>
                      <a:endParaRPr lang="en-US"/>
                    </a:p>
                  </a:txBody>
                  <a:tcPr/>
                </a:tc>
                <a:tc>
                  <a:txBody>
                    <a:bodyPr/>
                    <a:lstStyle/>
                    <a:p>
                      <a:pPr algn="ctr"/>
                      <a:r>
                        <a:rPr lang="en-US" sz="1100">
                          <a:effectLst/>
                          <a:latin typeface="Century Gothic" panose="020B0502020202020204" pitchFamily="34" charset="0"/>
                        </a:rPr>
                        <a:t>Parents (single)​</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rtl="0"/>
                      <a:r>
                        <a:rPr lang="en-US" sz="1100">
                          <a:effectLst/>
                          <a:latin typeface="Century Gothic" panose="020B0502020202020204" pitchFamily="34" charset="0"/>
                        </a:rPr>
                        <a:t>32</a:t>
                      </a:r>
                    </a:p>
                  </a:txBody>
                  <a:tcPr marL="0" marR="0" marT="0" marB="0" anchor="ctr"/>
                </a:tc>
                <a:extLst>
                  <a:ext uri="{0D108BD9-81ED-4DB2-BD59-A6C34878D82A}">
                    <a16:rowId xmlns:a16="http://schemas.microsoft.com/office/drawing/2014/main" val="66817219"/>
                  </a:ext>
                </a:extLst>
              </a:tr>
              <a:tr h="311040">
                <a:tc vMerge="1">
                  <a:txBody>
                    <a:bodyPr/>
                    <a:lstStyle/>
                    <a:p>
                      <a:endParaRPr lang="en-US"/>
                    </a:p>
                  </a:txBody>
                  <a:tcPr/>
                </a:tc>
                <a:tc>
                  <a:txBody>
                    <a:bodyPr/>
                    <a:lstStyle/>
                    <a:p>
                      <a:pPr algn="ctr"/>
                      <a:r>
                        <a:rPr lang="en-US" sz="1100">
                          <a:effectLst/>
                          <a:latin typeface="Century Gothic" panose="020B0502020202020204" pitchFamily="34" charset="0"/>
                        </a:rPr>
                        <a:t>Elderly ​​</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rtl="0"/>
                      <a:r>
                        <a:rPr lang="en-US" sz="1100">
                          <a:effectLst/>
                          <a:latin typeface="Century Gothic" panose="020B0502020202020204" pitchFamily="34" charset="0"/>
                        </a:rPr>
                        <a:t>36</a:t>
                      </a:r>
                    </a:p>
                  </a:txBody>
                  <a:tcPr marL="0" marR="0" marT="0" marB="0" anchor="ctr"/>
                </a:tc>
                <a:extLst>
                  <a:ext uri="{0D108BD9-81ED-4DB2-BD59-A6C34878D82A}">
                    <a16:rowId xmlns:a16="http://schemas.microsoft.com/office/drawing/2014/main" val="2445940468"/>
                  </a:ext>
                </a:extLst>
              </a:tr>
              <a:tr h="311040">
                <a:tc vMerge="1">
                  <a:txBody>
                    <a:bodyPr/>
                    <a:lstStyle/>
                    <a:p>
                      <a:endParaRPr lang="en-US"/>
                    </a:p>
                  </a:txBody>
                  <a:tcPr/>
                </a:tc>
                <a:tc>
                  <a:txBody>
                    <a:bodyPr/>
                    <a:lstStyle/>
                    <a:p>
                      <a:pPr algn="ctr"/>
                      <a:r>
                        <a:rPr lang="en-US" sz="1100">
                          <a:effectLst/>
                          <a:latin typeface="Century Gothic" panose="020B0502020202020204" pitchFamily="34" charset="0"/>
                        </a:rPr>
                        <a:t> Children​, youth​</a:t>
                      </a:r>
                    </a:p>
                  </a:txBody>
                  <a:tcPr marL="0" marR="0" marT="0" marB="0" anchor="ctr"/>
                </a:tc>
                <a:tc>
                  <a:txBody>
                    <a:bodyPr/>
                    <a:lstStyle/>
                    <a:p>
                      <a:pPr algn="ctr"/>
                      <a:r>
                        <a:rPr lang="en-US" sz="1100">
                          <a:effectLst/>
                          <a:latin typeface="Century Gothic" panose="020B0502020202020204" pitchFamily="34" charset="0"/>
                        </a:rPr>
                        <a:t>1</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rtl="0"/>
                      <a:r>
                        <a:rPr lang="en-US" sz="1100">
                          <a:effectLst/>
                          <a:latin typeface="Century Gothic" panose="020B0502020202020204" pitchFamily="34" charset="0"/>
                        </a:rPr>
                        <a:t>36</a:t>
                      </a:r>
                    </a:p>
                  </a:txBody>
                  <a:tcPr marL="0" marR="0" marT="0" marB="0" anchor="ctr"/>
                </a:tc>
                <a:extLst>
                  <a:ext uri="{0D108BD9-81ED-4DB2-BD59-A6C34878D82A}">
                    <a16:rowId xmlns:a16="http://schemas.microsoft.com/office/drawing/2014/main" val="3984985512"/>
                  </a:ext>
                </a:extLst>
              </a:tr>
              <a:tr h="311040">
                <a:tc vMerge="1">
                  <a:txBody>
                    <a:bodyPr/>
                    <a:lstStyle/>
                    <a:p>
                      <a:endParaRPr lang="en-US"/>
                    </a:p>
                  </a:txBody>
                  <a:tcPr/>
                </a:tc>
                <a:tc>
                  <a:txBody>
                    <a:bodyPr/>
                    <a:lstStyle/>
                    <a:p>
                      <a:pPr algn="ctr"/>
                      <a:r>
                        <a:rPr lang="en-US" sz="1100">
                          <a:effectLst/>
                          <a:latin typeface="Century Gothic" panose="020B0502020202020204" pitchFamily="34" charset="0"/>
                        </a:rPr>
                        <a:t>Women ​​</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2</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2</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rtl="0"/>
                      <a:r>
                        <a:rPr lang="en-US" sz="1100">
                          <a:effectLst/>
                          <a:latin typeface="Century Gothic" panose="020B0502020202020204" pitchFamily="34" charset="0"/>
                        </a:rPr>
                        <a:t>31</a:t>
                      </a:r>
                    </a:p>
                  </a:txBody>
                  <a:tcPr marL="0" marR="0" marT="0" marB="0" anchor="ctr"/>
                </a:tc>
                <a:extLst>
                  <a:ext uri="{0D108BD9-81ED-4DB2-BD59-A6C34878D82A}">
                    <a16:rowId xmlns:a16="http://schemas.microsoft.com/office/drawing/2014/main" val="2660695250"/>
                  </a:ext>
                </a:extLst>
              </a:tr>
              <a:tr h="311040">
                <a:tc vMerge="1">
                  <a:txBody>
                    <a:bodyPr/>
                    <a:lstStyle/>
                    <a:p>
                      <a:endParaRPr lang="en-US"/>
                    </a:p>
                  </a:txBody>
                  <a:tcPr/>
                </a:tc>
                <a:tc>
                  <a:txBody>
                    <a:bodyPr/>
                    <a:lstStyle/>
                    <a:p>
                      <a:pPr algn="ctr"/>
                      <a:r>
                        <a:rPr lang="en-US" sz="1100">
                          <a:effectLst/>
                          <a:latin typeface="Century Gothic" panose="020B0502020202020204" pitchFamily="34" charset="0"/>
                        </a:rPr>
                        <a:t>Low income​</a:t>
                      </a:r>
                    </a:p>
                  </a:txBody>
                  <a:tcPr marL="0" marR="0" marT="0" marB="0" anchor="ctr"/>
                </a:tc>
                <a:tc>
                  <a:txBody>
                    <a:bodyPr/>
                    <a:lstStyle/>
                    <a:p>
                      <a:pPr algn="ctr"/>
                      <a:r>
                        <a:rPr lang="en-US" sz="1100">
                          <a:effectLst/>
                          <a:latin typeface="Century Gothic" panose="020B0502020202020204" pitchFamily="34" charset="0"/>
                        </a:rPr>
                        <a:t>2</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rtl="0"/>
                      <a:r>
                        <a:rPr lang="en-US" sz="1100">
                          <a:effectLst/>
                          <a:latin typeface="Century Gothic" panose="020B0502020202020204" pitchFamily="34" charset="0"/>
                        </a:rPr>
                        <a:t>34</a:t>
                      </a:r>
                    </a:p>
                  </a:txBody>
                  <a:tcPr marL="0" marR="0" marT="0" marB="0" anchor="ctr"/>
                </a:tc>
                <a:extLst>
                  <a:ext uri="{0D108BD9-81ED-4DB2-BD59-A6C34878D82A}">
                    <a16:rowId xmlns:a16="http://schemas.microsoft.com/office/drawing/2014/main" val="3726929336"/>
                  </a:ext>
                </a:extLst>
              </a:tr>
              <a:tr h="311040">
                <a:tc rowSpan="4">
                  <a:txBody>
                    <a:bodyPr/>
                    <a:lstStyle/>
                    <a:p>
                      <a:pPr algn="ctr"/>
                      <a:r>
                        <a:rPr lang="en-US" sz="1100">
                          <a:effectLst/>
                          <a:latin typeface="Century Gothic" panose="020B0502020202020204" pitchFamily="34" charset="0"/>
                        </a:rPr>
                        <a:t>Mobility Groups</a:t>
                      </a:r>
                    </a:p>
                  </a:txBody>
                  <a:tcPr marL="0" marR="0" marT="0" marB="0" anchor="ctr"/>
                </a:tc>
                <a:tc>
                  <a:txBody>
                    <a:bodyPr/>
                    <a:lstStyle/>
                    <a:p>
                      <a:pPr algn="ctr"/>
                      <a:r>
                        <a:rPr lang="en-US" sz="1100">
                          <a:effectLst/>
                          <a:latin typeface="Century Gothic" panose="020B0502020202020204" pitchFamily="34" charset="0"/>
                        </a:rPr>
                        <a:t>Bus users ​​</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rtl="0"/>
                      <a:r>
                        <a:rPr lang="en-US" sz="1100">
                          <a:effectLst/>
                          <a:latin typeface="Century Gothic" panose="020B0502020202020204" pitchFamily="34" charset="0"/>
                        </a:rPr>
                        <a:t>38</a:t>
                      </a:r>
                    </a:p>
                  </a:txBody>
                  <a:tcPr marL="0" marR="0" marT="0" marB="0" anchor="ctr"/>
                </a:tc>
                <a:extLst>
                  <a:ext uri="{0D108BD9-81ED-4DB2-BD59-A6C34878D82A}">
                    <a16:rowId xmlns:a16="http://schemas.microsoft.com/office/drawing/2014/main" val="1353389236"/>
                  </a:ext>
                </a:extLst>
              </a:tr>
              <a:tr h="311040">
                <a:tc vMerge="1">
                  <a:txBody>
                    <a:bodyPr/>
                    <a:lstStyle/>
                    <a:p>
                      <a:endParaRPr lang="en-US"/>
                    </a:p>
                  </a:txBody>
                  <a:tcPr/>
                </a:tc>
                <a:tc>
                  <a:txBody>
                    <a:bodyPr/>
                    <a:lstStyle/>
                    <a:p>
                      <a:pPr algn="ctr"/>
                      <a:r>
                        <a:rPr lang="en-US" sz="1100">
                          <a:effectLst/>
                          <a:latin typeface="Century Gothic" panose="020B0502020202020204" pitchFamily="34" charset="0"/>
                        </a:rPr>
                        <a:t>Pedestrians ​​</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rtl="0"/>
                      <a:r>
                        <a:rPr lang="en-US" sz="1100">
                          <a:effectLst/>
                          <a:latin typeface="Century Gothic" panose="020B0502020202020204" pitchFamily="34" charset="0"/>
                        </a:rPr>
                        <a:t>38</a:t>
                      </a:r>
                    </a:p>
                  </a:txBody>
                  <a:tcPr marL="0" marR="0" marT="0" marB="0" anchor="ctr"/>
                </a:tc>
                <a:extLst>
                  <a:ext uri="{0D108BD9-81ED-4DB2-BD59-A6C34878D82A}">
                    <a16:rowId xmlns:a16="http://schemas.microsoft.com/office/drawing/2014/main" val="3579415555"/>
                  </a:ext>
                </a:extLst>
              </a:tr>
              <a:tr h="311040">
                <a:tc vMerge="1">
                  <a:txBody>
                    <a:bodyPr/>
                    <a:lstStyle/>
                    <a:p>
                      <a:endParaRPr lang="en-US"/>
                    </a:p>
                  </a:txBody>
                  <a:tcPr/>
                </a:tc>
                <a:tc>
                  <a:txBody>
                    <a:bodyPr/>
                    <a:lstStyle/>
                    <a:p>
                      <a:pPr algn="ctr"/>
                      <a:r>
                        <a:rPr lang="en-US" sz="1100">
                          <a:effectLst/>
                          <a:latin typeface="Century Gothic" panose="020B0502020202020204" pitchFamily="34" charset="0"/>
                        </a:rPr>
                        <a:t>Cyclists ​​</a:t>
                      </a:r>
                    </a:p>
                  </a:txBody>
                  <a:tcPr marL="0" marR="0" marT="0" marB="0" anchor="ctr"/>
                </a:tc>
                <a:tc>
                  <a:txBody>
                    <a:bodyPr/>
                    <a:lstStyle/>
                    <a:p>
                      <a:pPr algn="ctr"/>
                      <a:r>
                        <a:rPr lang="en-US" sz="1100">
                          <a:effectLst/>
                          <a:latin typeface="Century Gothic" panose="020B0502020202020204" pitchFamily="34" charset="0"/>
                        </a:rPr>
                        <a:t>4</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1</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a:r>
                        <a:rPr lang="en-US" sz="1100">
                          <a:effectLst/>
                          <a:latin typeface="Century Gothic" panose="020B0502020202020204" pitchFamily="34" charset="0"/>
                        </a:rPr>
                        <a:t>5</a:t>
                      </a:r>
                    </a:p>
                  </a:txBody>
                  <a:tcPr marL="0" marR="0" marT="0" marB="0" anchor="ctr"/>
                </a:tc>
                <a:tc>
                  <a:txBody>
                    <a:bodyPr/>
                    <a:lstStyle/>
                    <a:p>
                      <a:pPr algn="ctr" rtl="0"/>
                      <a:r>
                        <a:rPr lang="en-US" sz="1100">
                          <a:effectLst/>
                          <a:latin typeface="Century Gothic" panose="020B0502020202020204" pitchFamily="34" charset="0"/>
                        </a:rPr>
                        <a:t>36</a:t>
                      </a:r>
                    </a:p>
                  </a:txBody>
                  <a:tcPr marL="0" marR="0" marT="0" marB="0" anchor="ctr"/>
                </a:tc>
                <a:extLst>
                  <a:ext uri="{0D108BD9-81ED-4DB2-BD59-A6C34878D82A}">
                    <a16:rowId xmlns:a16="http://schemas.microsoft.com/office/drawing/2014/main" val="439355253"/>
                  </a:ext>
                </a:extLst>
              </a:tr>
              <a:tr h="311040">
                <a:tc vMerge="1">
                  <a:txBody>
                    <a:bodyPr/>
                    <a:lstStyle/>
                    <a:p>
                      <a:endParaRPr lang="en-US"/>
                    </a:p>
                  </a:txBody>
                  <a:tcPr/>
                </a:tc>
                <a:tc>
                  <a:txBody>
                    <a:bodyPr/>
                    <a:lstStyle/>
                    <a:p>
                      <a:pPr algn="ctr"/>
                      <a:r>
                        <a:rPr lang="en-US" sz="1100">
                          <a:effectLst/>
                          <a:latin typeface="Century Gothic" panose="020B0502020202020204" pitchFamily="34" charset="0"/>
                        </a:rPr>
                        <a:t>Car users​​</a:t>
                      </a:r>
                    </a:p>
                  </a:txBody>
                  <a:tcPr marL="0" marR="0" marT="0" marB="0" anchor="ctr"/>
                </a:tc>
                <a:tc>
                  <a:txBody>
                    <a:bodyPr/>
                    <a:lstStyle/>
                    <a:p>
                      <a:pPr algn="ctr"/>
                      <a:r>
                        <a:rPr lang="en-US" sz="1100">
                          <a:effectLst/>
                          <a:latin typeface="Century Gothic" panose="020B0502020202020204" pitchFamily="34" charset="0"/>
                        </a:rPr>
                        <a:t>0</a:t>
                      </a:r>
                    </a:p>
                  </a:txBody>
                  <a:tcPr marL="0" marR="0" marT="0" marB="0" anchor="ctr"/>
                </a:tc>
                <a:tc>
                  <a:txBody>
                    <a:bodyPr/>
                    <a:lstStyle/>
                    <a:p>
                      <a:pPr algn="ctr"/>
                      <a:r>
                        <a:rPr lang="en-US" sz="1100">
                          <a:effectLst/>
                          <a:latin typeface="Century Gothic" panose="020B0502020202020204" pitchFamily="34" charset="0"/>
                        </a:rPr>
                        <a:t>0</a:t>
                      </a:r>
                    </a:p>
                  </a:txBody>
                  <a:tcPr marL="0" marR="0" marT="0" marB="0" anchor="ctr"/>
                </a:tc>
                <a:tc>
                  <a:txBody>
                    <a:bodyPr/>
                    <a:lstStyle/>
                    <a:p>
                      <a:pPr algn="ctr"/>
                      <a:r>
                        <a:rPr lang="en-US" sz="1100">
                          <a:effectLst/>
                          <a:latin typeface="Century Gothic" panose="020B0502020202020204" pitchFamily="34" charset="0"/>
                        </a:rPr>
                        <a:t>0</a:t>
                      </a:r>
                    </a:p>
                  </a:txBody>
                  <a:tcPr marL="0" marR="0" marT="0" marB="0" anchor="ctr"/>
                </a:tc>
                <a:tc>
                  <a:txBody>
                    <a:bodyPr/>
                    <a:lstStyle/>
                    <a:p>
                      <a:pPr algn="ctr"/>
                      <a:r>
                        <a:rPr lang="en-US" sz="1100">
                          <a:effectLst/>
                          <a:latin typeface="Century Gothic" panose="020B0502020202020204" pitchFamily="34" charset="0"/>
                        </a:rPr>
                        <a:t>0</a:t>
                      </a:r>
                    </a:p>
                  </a:txBody>
                  <a:tcPr marL="0" marR="0" marT="0" marB="0" anchor="ctr"/>
                </a:tc>
                <a:tc>
                  <a:txBody>
                    <a:bodyPr/>
                    <a:lstStyle/>
                    <a:p>
                      <a:pPr algn="ctr"/>
                      <a:r>
                        <a:rPr lang="en-US" sz="1100">
                          <a:effectLst/>
                          <a:latin typeface="Century Gothic" panose="020B0502020202020204" pitchFamily="34" charset="0"/>
                        </a:rPr>
                        <a:t>0</a:t>
                      </a:r>
                    </a:p>
                  </a:txBody>
                  <a:tcPr marL="0" marR="0" marT="0" marB="0" anchor="ctr"/>
                </a:tc>
                <a:tc>
                  <a:txBody>
                    <a:bodyPr/>
                    <a:lstStyle/>
                    <a:p>
                      <a:pPr algn="ctr"/>
                      <a:r>
                        <a:rPr lang="en-US" sz="1100">
                          <a:effectLst/>
                          <a:latin typeface="Century Gothic" panose="020B0502020202020204" pitchFamily="34" charset="0"/>
                        </a:rPr>
                        <a:t>3</a:t>
                      </a:r>
                    </a:p>
                  </a:txBody>
                  <a:tcPr marL="0" marR="0" marT="0" marB="0" anchor="ctr"/>
                </a:tc>
                <a:tc>
                  <a:txBody>
                    <a:bodyPr/>
                    <a:lstStyle/>
                    <a:p>
                      <a:pPr algn="ctr"/>
                      <a:r>
                        <a:rPr lang="en-US" sz="1100">
                          <a:effectLst/>
                          <a:latin typeface="Century Gothic" panose="020B0502020202020204" pitchFamily="34" charset="0"/>
                        </a:rPr>
                        <a:t>0</a:t>
                      </a:r>
                    </a:p>
                  </a:txBody>
                  <a:tcPr marL="0" marR="0" marT="0" marB="0" anchor="ctr"/>
                </a:tc>
                <a:tc>
                  <a:txBody>
                    <a:bodyPr/>
                    <a:lstStyle/>
                    <a:p>
                      <a:pPr algn="ctr"/>
                      <a:r>
                        <a:rPr lang="en-US" sz="1100">
                          <a:effectLst/>
                          <a:latin typeface="Century Gothic" panose="020B0502020202020204" pitchFamily="34" charset="0"/>
                        </a:rPr>
                        <a:t>0</a:t>
                      </a:r>
                    </a:p>
                  </a:txBody>
                  <a:tcPr marL="0" marR="0" marT="0" marB="0" anchor="ctr"/>
                </a:tc>
                <a:tc>
                  <a:txBody>
                    <a:bodyPr/>
                    <a:lstStyle/>
                    <a:p>
                      <a:pPr algn="ctr"/>
                      <a:r>
                        <a:rPr lang="en-US" sz="1100">
                          <a:effectLst/>
                          <a:latin typeface="Century Gothic" panose="020B0502020202020204" pitchFamily="34" charset="0"/>
                        </a:rPr>
                        <a:t>0</a:t>
                      </a:r>
                    </a:p>
                  </a:txBody>
                  <a:tcPr marL="0" marR="0" marT="0" marB="0" anchor="ctr"/>
                </a:tc>
                <a:tc>
                  <a:txBody>
                    <a:bodyPr/>
                    <a:lstStyle/>
                    <a:p>
                      <a:pPr algn="ctr" rtl="0"/>
                      <a:r>
                        <a:rPr lang="en-US" sz="1100">
                          <a:effectLst/>
                          <a:latin typeface="Century Gothic" panose="020B0502020202020204" pitchFamily="34" charset="0"/>
                        </a:rPr>
                        <a:t>3</a:t>
                      </a:r>
                    </a:p>
                  </a:txBody>
                  <a:tcPr marL="0" marR="0" marT="0" marB="0" anchor="ctr"/>
                </a:tc>
                <a:extLst>
                  <a:ext uri="{0D108BD9-81ED-4DB2-BD59-A6C34878D82A}">
                    <a16:rowId xmlns:a16="http://schemas.microsoft.com/office/drawing/2014/main" val="1208783738"/>
                  </a:ext>
                </a:extLst>
              </a:tr>
            </a:tbl>
          </a:graphicData>
        </a:graphic>
      </p:graphicFrame>
      <p:graphicFrame>
        <p:nvGraphicFramePr>
          <p:cNvPr id="9" name="Table 8">
            <a:extLst>
              <a:ext uri="{FF2B5EF4-FFF2-40B4-BE49-F238E27FC236}">
                <a16:creationId xmlns:a16="http://schemas.microsoft.com/office/drawing/2014/main" id="{44155EA1-5D54-509E-F16D-C7EE3E8F2838}"/>
              </a:ext>
            </a:extLst>
          </p:cNvPr>
          <p:cNvGraphicFramePr>
            <a:graphicFrameLocks noGrp="1"/>
          </p:cNvGraphicFramePr>
          <p:nvPr>
            <p:extLst>
              <p:ext uri="{D42A27DB-BD31-4B8C-83A1-F6EECF244321}">
                <p14:modId xmlns:p14="http://schemas.microsoft.com/office/powerpoint/2010/main" val="2411185759"/>
              </p:ext>
            </p:extLst>
          </p:nvPr>
        </p:nvGraphicFramePr>
        <p:xfrm>
          <a:off x="520515" y="5727326"/>
          <a:ext cx="5499161" cy="514497"/>
        </p:xfrm>
        <a:graphic>
          <a:graphicData uri="http://schemas.openxmlformats.org/drawingml/2006/table">
            <a:tbl>
              <a:tblPr firstRow="1" bandRow="1">
                <a:tableStyleId>{5C22544A-7EE6-4342-B048-85BDC9FD1C3A}</a:tableStyleId>
              </a:tblPr>
              <a:tblGrid>
                <a:gridCol w="5499161">
                  <a:extLst>
                    <a:ext uri="{9D8B030D-6E8A-4147-A177-3AD203B41FA5}">
                      <a16:colId xmlns:a16="http://schemas.microsoft.com/office/drawing/2014/main" val="2085610293"/>
                    </a:ext>
                  </a:extLst>
                </a:gridCol>
              </a:tblGrid>
              <a:tr h="514497">
                <a:tc>
                  <a:txBody>
                    <a:bodyPr/>
                    <a:lstStyle/>
                    <a:p>
                      <a:pPr marL="144000" algn="ctr">
                        <a:spcBef>
                          <a:spcPts val="200"/>
                        </a:spcBef>
                        <a:spcAft>
                          <a:spcPts val="200"/>
                        </a:spcAft>
                      </a:pPr>
                      <a:r>
                        <a:rPr lang="en-US" sz="1600" b="0" i="1">
                          <a:solidFill>
                            <a:schemeClr val="accent1">
                              <a:lumMod val="75000"/>
                            </a:schemeClr>
                          </a:solidFill>
                          <a:effectLst/>
                          <a:latin typeface="Century Gothic" panose="020B0502020202020204" pitchFamily="34" charset="0"/>
                        </a:rPr>
                        <a:t>*Likert Scale 0 = no impact; 5 = severe impacts</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9008045"/>
                  </a:ext>
                </a:extLst>
              </a:tr>
            </a:tbl>
          </a:graphicData>
        </a:graphic>
      </p:graphicFrame>
      <p:sp>
        <p:nvSpPr>
          <p:cNvPr id="4" name="Rectangle 3">
            <a:extLst>
              <a:ext uri="{FF2B5EF4-FFF2-40B4-BE49-F238E27FC236}">
                <a16:creationId xmlns:a16="http://schemas.microsoft.com/office/drawing/2014/main" id="{8E44236F-CF80-2341-6E9D-421E7248EA37}"/>
              </a:ext>
            </a:extLst>
          </p:cNvPr>
          <p:cNvSpPr/>
          <p:nvPr/>
        </p:nvSpPr>
        <p:spPr>
          <a:xfrm>
            <a:off x="11261035" y="2076629"/>
            <a:ext cx="524318" cy="9249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D5A91D7-A8A4-3ECF-D6B4-AC03E4B2AA01}"/>
              </a:ext>
            </a:extLst>
          </p:cNvPr>
          <p:cNvSpPr/>
          <p:nvPr/>
        </p:nvSpPr>
        <p:spPr>
          <a:xfrm>
            <a:off x="11258579" y="4561413"/>
            <a:ext cx="524318" cy="9249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C703469-786F-D9CB-7212-7AA8659B95A0}"/>
              </a:ext>
            </a:extLst>
          </p:cNvPr>
          <p:cNvSpPr/>
          <p:nvPr/>
        </p:nvSpPr>
        <p:spPr>
          <a:xfrm>
            <a:off x="11233789" y="3326993"/>
            <a:ext cx="524318" cy="6287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363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6F941-517F-FAD3-B9BA-730199DAB6C1}"/>
              </a:ext>
            </a:extLst>
          </p:cNvPr>
          <p:cNvSpPr>
            <a:spLocks noGrp="1"/>
          </p:cNvSpPr>
          <p:nvPr>
            <p:ph type="title"/>
          </p:nvPr>
        </p:nvSpPr>
        <p:spPr/>
        <p:txBody>
          <a:bodyPr/>
          <a:lstStyle/>
          <a:p>
            <a:r>
              <a:rPr lang="en-US"/>
              <a:t>Vision</a:t>
            </a:r>
            <a:endParaRPr lang="en-GB"/>
          </a:p>
        </p:txBody>
      </p:sp>
      <p:sp>
        <p:nvSpPr>
          <p:cNvPr id="3" name="Text Placeholder 2">
            <a:extLst>
              <a:ext uri="{FF2B5EF4-FFF2-40B4-BE49-F238E27FC236}">
                <a16:creationId xmlns:a16="http://schemas.microsoft.com/office/drawing/2014/main" id="{565FDA22-1178-F868-E3A2-202A7FD2677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E1CBA89-07E3-EE1A-56AF-1FDF99A67099}"/>
              </a:ext>
            </a:extLst>
          </p:cNvPr>
          <p:cNvSpPr>
            <a:spLocks noGrp="1"/>
          </p:cNvSpPr>
          <p:nvPr>
            <p:ph type="sldNum" sz="quarter" idx="12"/>
          </p:nvPr>
        </p:nvSpPr>
        <p:spPr/>
        <p:txBody>
          <a:bodyPr/>
          <a:lstStyle/>
          <a:p>
            <a:fld id="{67CD9484-C38E-4E33-85DD-23534EA53F3D}" type="slidenum">
              <a:rPr lang="en-GB" smtClean="0"/>
              <a:pPr/>
              <a:t>7</a:t>
            </a:fld>
            <a:endParaRPr lang="en-GB"/>
          </a:p>
        </p:txBody>
      </p:sp>
      <p:sp>
        <p:nvSpPr>
          <p:cNvPr id="5" name="文本框 22">
            <a:extLst>
              <a:ext uri="{FF2B5EF4-FFF2-40B4-BE49-F238E27FC236}">
                <a16:creationId xmlns:a16="http://schemas.microsoft.com/office/drawing/2014/main" id="{E8356BCC-1279-EAD1-322A-715FC42FB8D0}"/>
              </a:ext>
            </a:extLst>
          </p:cNvPr>
          <p:cNvSpPr txBox="1"/>
          <p:nvPr/>
        </p:nvSpPr>
        <p:spPr>
          <a:xfrm rot="5400000">
            <a:off x="11012825" y="952588"/>
            <a:ext cx="2000700"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a:solidFill>
                  <a:schemeClr val="bg1"/>
                </a:solidFill>
                <a:latin typeface="Lato"/>
                <a:ea typeface="Lato"/>
                <a:cs typeface="Lato"/>
              </a:rPr>
              <a:t>Photograph by Amelia Hatfield</a:t>
            </a:r>
            <a:endParaRPr lang="en-US" altLang="zh-CN">
              <a:solidFill>
                <a:schemeClr val="bg1"/>
              </a:solidFill>
            </a:endParaRPr>
          </a:p>
        </p:txBody>
      </p:sp>
    </p:spTree>
    <p:extLst>
      <p:ext uri="{BB962C8B-B14F-4D97-AF65-F5344CB8AC3E}">
        <p14:creationId xmlns:p14="http://schemas.microsoft.com/office/powerpoint/2010/main" val="368512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FCB9A275-B8B3-A481-DC22-E52700CC427E}"/>
              </a:ext>
            </a:extLst>
          </p:cNvPr>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5630" b="1937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50B6084-C282-D57B-8464-6CC6A6603612}"/>
              </a:ext>
            </a:extLst>
          </p:cNvPr>
          <p:cNvSpPr/>
          <p:nvPr/>
        </p:nvSpPr>
        <p:spPr>
          <a:xfrm>
            <a:off x="-51758" y="1772729"/>
            <a:ext cx="12243758" cy="3023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6410561-27F6-BEE0-64E7-4126A4BAD81F}"/>
              </a:ext>
            </a:extLst>
          </p:cNvPr>
          <p:cNvSpPr>
            <a:spLocks noGrp="1"/>
          </p:cNvSpPr>
          <p:nvPr>
            <p:ph type="title"/>
          </p:nvPr>
        </p:nvSpPr>
        <p:spPr>
          <a:xfrm>
            <a:off x="-1270958" y="2203577"/>
            <a:ext cx="14733917" cy="2450847"/>
          </a:xfrm>
        </p:spPr>
        <p:txBody>
          <a:bodyPr>
            <a:noAutofit/>
          </a:bodyPr>
          <a:lstStyle/>
          <a:p>
            <a:pPr algn="ctr"/>
            <a:r>
              <a:rPr lang="en-US" sz="18000" b="1">
                <a:solidFill>
                  <a:schemeClr val="accent2">
                    <a:lumMod val="20000"/>
                    <a:lumOff val="80000"/>
                  </a:schemeClr>
                </a:solidFill>
              </a:rPr>
              <a:t>OUR VISION</a:t>
            </a:r>
          </a:p>
        </p:txBody>
      </p:sp>
      <p:sp>
        <p:nvSpPr>
          <p:cNvPr id="10" name="Content Placeholder 3">
            <a:extLst>
              <a:ext uri="{FF2B5EF4-FFF2-40B4-BE49-F238E27FC236}">
                <a16:creationId xmlns:a16="http://schemas.microsoft.com/office/drawing/2014/main" id="{139857E4-26C8-F080-B9A6-3507627C9EA7}"/>
              </a:ext>
            </a:extLst>
          </p:cNvPr>
          <p:cNvSpPr txBox="1">
            <a:spLocks/>
          </p:cNvSpPr>
          <p:nvPr/>
        </p:nvSpPr>
        <p:spPr>
          <a:xfrm>
            <a:off x="506083" y="2499790"/>
            <a:ext cx="11179834" cy="18584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i="1" u="none" strike="noStrike" kern="1200" cap="none" spc="300" normalizeH="0" baseline="0" noProof="0" dirty="0">
                <a:ln>
                  <a:noFill/>
                </a:ln>
                <a:solidFill>
                  <a:schemeClr val="tx2"/>
                </a:solidFill>
                <a:effectLst/>
                <a:uLnTx/>
                <a:uFillTx/>
                <a:latin typeface="Century Gothic" panose="020B0502020202020204" pitchFamily="34" charset="0"/>
                <a:ea typeface="+mn-ea"/>
                <a:cs typeface="+mn-cs"/>
              </a:rPr>
              <a:t>“To create a thriving, </a:t>
            </a:r>
            <a:r>
              <a:rPr kumimoji="0" lang="en-US" sz="2200" i="1" u="none" strike="noStrike" kern="1200" cap="none" spc="300" normalizeH="0" baseline="0" noProof="0" dirty="0" err="1">
                <a:ln>
                  <a:noFill/>
                </a:ln>
                <a:solidFill>
                  <a:schemeClr val="tx2"/>
                </a:solidFill>
                <a:effectLst/>
                <a:uLnTx/>
                <a:uFillTx/>
                <a:latin typeface="Century Gothic" panose="020B0502020202020204" pitchFamily="34" charset="0"/>
                <a:ea typeface="+mn-ea"/>
                <a:cs typeface="+mn-cs"/>
              </a:rPr>
              <a:t>liveable</a:t>
            </a:r>
            <a:r>
              <a:rPr kumimoji="0" lang="en-US" sz="2200" i="1" u="none" strike="noStrike" kern="1200" cap="none" spc="300" normalizeH="0" baseline="0" noProof="0" dirty="0">
                <a:ln>
                  <a:noFill/>
                </a:ln>
                <a:solidFill>
                  <a:schemeClr val="tx2"/>
                </a:solidFill>
                <a:effectLst/>
                <a:uLnTx/>
                <a:uFillTx/>
                <a:latin typeface="Century Gothic" panose="020B0502020202020204" pitchFamily="34" charset="0"/>
                <a:ea typeface="+mn-ea"/>
                <a:cs typeface="+mn-cs"/>
              </a:rPr>
              <a:t> area where local culture, local business, nature and clean air are accessible to all, and mental and physical health and wellbeing are improved through access to green infrastructure and sustainable travel options.”</a:t>
            </a:r>
          </a:p>
        </p:txBody>
      </p:sp>
    </p:spTree>
    <p:extLst>
      <p:ext uri="{BB962C8B-B14F-4D97-AF65-F5344CB8AC3E}">
        <p14:creationId xmlns:p14="http://schemas.microsoft.com/office/powerpoint/2010/main" val="748468681"/>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56E5-EA5D-D392-97EE-9B1A852B3F1F}"/>
              </a:ext>
            </a:extLst>
          </p:cNvPr>
          <p:cNvSpPr>
            <a:spLocks noGrp="1"/>
          </p:cNvSpPr>
          <p:nvPr>
            <p:ph type="title"/>
          </p:nvPr>
        </p:nvSpPr>
        <p:spPr/>
        <p:txBody>
          <a:bodyPr/>
          <a:lstStyle/>
          <a:p>
            <a:r>
              <a:rPr lang="en-US"/>
              <a:t>Quick Wins</a:t>
            </a:r>
            <a:endParaRPr lang="en-GB"/>
          </a:p>
        </p:txBody>
      </p:sp>
      <p:sp>
        <p:nvSpPr>
          <p:cNvPr id="3" name="Text Placeholder 2">
            <a:extLst>
              <a:ext uri="{FF2B5EF4-FFF2-40B4-BE49-F238E27FC236}">
                <a16:creationId xmlns:a16="http://schemas.microsoft.com/office/drawing/2014/main" id="{A063D742-6374-3870-3632-C074648DBCFE}"/>
              </a:ext>
            </a:extLst>
          </p:cNvPr>
          <p:cNvSpPr>
            <a:spLocks noGrp="1"/>
          </p:cNvSpPr>
          <p:nvPr>
            <p:ph type="body" idx="1"/>
          </p:nvPr>
        </p:nvSpPr>
        <p:spPr>
          <a:xfrm>
            <a:off x="1061504" y="4507441"/>
            <a:ext cx="4164706" cy="365125"/>
          </a:xfrm>
        </p:spPr>
        <p:txBody>
          <a:bodyPr vert="horz" lIns="91440" tIns="45720" rIns="91440" bIns="45720" rtlCol="0" anchor="t">
            <a:normAutofit/>
          </a:bodyPr>
          <a:lstStyle/>
          <a:p>
            <a:r>
              <a:rPr lang="en-GB">
                <a:latin typeface="Century Gothic"/>
              </a:rPr>
              <a:t>Timeline of Implementation: Twelve months</a:t>
            </a:r>
            <a:endParaRPr lang="en-GB">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4236BF30-D908-DE84-0564-EABC76184D26}"/>
              </a:ext>
            </a:extLst>
          </p:cNvPr>
          <p:cNvSpPr>
            <a:spLocks noGrp="1"/>
          </p:cNvSpPr>
          <p:nvPr>
            <p:ph type="sldNum" sz="quarter" idx="12"/>
          </p:nvPr>
        </p:nvSpPr>
        <p:spPr/>
        <p:txBody>
          <a:bodyPr/>
          <a:lstStyle/>
          <a:p>
            <a:fld id="{67CD9484-C38E-4E33-85DD-23534EA53F3D}" type="slidenum">
              <a:rPr lang="en-GB" smtClean="0"/>
              <a:pPr/>
              <a:t>9</a:t>
            </a:fld>
            <a:endParaRPr lang="en-GB"/>
          </a:p>
        </p:txBody>
      </p:sp>
      <p:sp>
        <p:nvSpPr>
          <p:cNvPr id="5" name="文本框 22">
            <a:extLst>
              <a:ext uri="{FF2B5EF4-FFF2-40B4-BE49-F238E27FC236}">
                <a16:creationId xmlns:a16="http://schemas.microsoft.com/office/drawing/2014/main" id="{A94D7497-62BD-FE18-8BDD-6B7B79F85F82}"/>
              </a:ext>
            </a:extLst>
          </p:cNvPr>
          <p:cNvSpPr txBox="1"/>
          <p:nvPr/>
        </p:nvSpPr>
        <p:spPr>
          <a:xfrm rot="5400000">
            <a:off x="11083928" y="892628"/>
            <a:ext cx="2000700" cy="21544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
                <a:solidFill>
                  <a:schemeClr val="bg1"/>
                </a:solidFill>
                <a:latin typeface="Lato"/>
                <a:ea typeface="Lato"/>
                <a:cs typeface="Lato"/>
              </a:rPr>
              <a:t>Photograph by Amelia Hatfield</a:t>
            </a:r>
            <a:endParaRPr lang="en-US" altLang="zh-CN">
              <a:solidFill>
                <a:schemeClr val="bg1"/>
              </a:solidFill>
            </a:endParaRPr>
          </a:p>
        </p:txBody>
      </p:sp>
    </p:spTree>
    <p:extLst>
      <p:ext uri="{BB962C8B-B14F-4D97-AF65-F5344CB8AC3E}">
        <p14:creationId xmlns:p14="http://schemas.microsoft.com/office/powerpoint/2010/main" val="1448715835"/>
      </p:ext>
    </p:extLst>
  </p:cSld>
  <p:clrMapOvr>
    <a:masterClrMapping/>
  </p:clrMapOvr>
</p:sld>
</file>

<file path=ppt/theme/theme1.xml><?xml version="1.0" encoding="utf-8"?>
<a:theme xmlns:a="http://schemas.openxmlformats.org/drawingml/2006/main" name="Theme1">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AFC0C1BD-3E38-4E3F-AC85-75163997650C}" vid="{0C41470C-D755-456E-8964-A9ABCBA313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9bd5f13-9faf-49d5-85a7-b92cd10d365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37179D52158EF4382AB35A2624C72F2" ma:contentTypeVersion="13" ma:contentTypeDescription="Create a new document." ma:contentTypeScope="" ma:versionID="02c69e7552b86740672dd2eb01baed99">
  <xsd:schema xmlns:xsd="http://www.w3.org/2001/XMLSchema" xmlns:xs="http://www.w3.org/2001/XMLSchema" xmlns:p="http://schemas.microsoft.com/office/2006/metadata/properties" xmlns:ns3="bd0c9d91-9e0b-4c20-b565-a81dd98b8750" xmlns:ns4="29bd5f13-9faf-49d5-85a7-b92cd10d3653" targetNamespace="http://schemas.microsoft.com/office/2006/metadata/properties" ma:root="true" ma:fieldsID="ce636de1031827c336d3d4d760518137" ns3:_="" ns4:_="">
    <xsd:import namespace="bd0c9d91-9e0b-4c20-b565-a81dd98b8750"/>
    <xsd:import namespace="29bd5f13-9faf-49d5-85a7-b92cd10d365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0c9d91-9e0b-4c20-b565-a81dd98b875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9bd5f13-9faf-49d5-85a7-b92cd10d365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A88B52-8D34-4711-9943-24F70BD850AE}">
  <ds:schemaRefs>
    <ds:schemaRef ds:uri="http://schemas.microsoft.com/office/infopath/2007/PartnerControls"/>
    <ds:schemaRef ds:uri="http://purl.org/dc/terms/"/>
    <ds:schemaRef ds:uri="http://schemas.openxmlformats.org/package/2006/metadata/core-properties"/>
    <ds:schemaRef ds:uri="http://www.w3.org/XML/1998/namespace"/>
    <ds:schemaRef ds:uri="http://schemas.microsoft.com/office/2006/documentManagement/types"/>
    <ds:schemaRef ds:uri="http://purl.org/dc/dcmitype/"/>
    <ds:schemaRef ds:uri="http://purl.org/dc/elements/1.1/"/>
    <ds:schemaRef ds:uri="http://schemas.microsoft.com/office/2006/metadata/properties"/>
    <ds:schemaRef ds:uri="29bd5f13-9faf-49d5-85a7-b92cd10d3653"/>
    <ds:schemaRef ds:uri="bd0c9d91-9e0b-4c20-b565-a81dd98b8750"/>
  </ds:schemaRefs>
</ds:datastoreItem>
</file>

<file path=customXml/itemProps2.xml><?xml version="1.0" encoding="utf-8"?>
<ds:datastoreItem xmlns:ds="http://schemas.openxmlformats.org/officeDocument/2006/customXml" ds:itemID="{E974CA89-E795-4B2D-894C-54DA11C1D838}">
  <ds:schemaRefs>
    <ds:schemaRef ds:uri="http://schemas.microsoft.com/sharepoint/v3/contenttype/forms"/>
  </ds:schemaRefs>
</ds:datastoreItem>
</file>

<file path=customXml/itemProps3.xml><?xml version="1.0" encoding="utf-8"?>
<ds:datastoreItem xmlns:ds="http://schemas.openxmlformats.org/officeDocument/2006/customXml" ds:itemID="{0D52E577-7CCF-4A8C-B4C0-7FF1AECEE8A4}">
  <ds:schemaRefs>
    <ds:schemaRef ds:uri="29bd5f13-9faf-49d5-85a7-b92cd10d3653"/>
    <ds:schemaRef ds:uri="bd0c9d91-9e0b-4c20-b565-a81dd98b87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1371</TotalTime>
  <Words>4120</Words>
  <Application>Microsoft Office PowerPoint</Application>
  <PresentationFormat>宽屏</PresentationFormat>
  <Paragraphs>701</Paragraphs>
  <Slides>27</Slides>
  <Notes>18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Söhne</vt:lpstr>
      <vt:lpstr>等线</vt:lpstr>
      <vt:lpstr>Arial</vt:lpstr>
      <vt:lpstr>Calibri</vt:lpstr>
      <vt:lpstr>Century</vt:lpstr>
      <vt:lpstr>Century Gothic</vt:lpstr>
      <vt:lpstr>Lato</vt:lpstr>
      <vt:lpstr>Rockwell</vt:lpstr>
      <vt:lpstr>Source Sans Pro</vt:lpstr>
      <vt:lpstr>Theme1</vt:lpstr>
      <vt:lpstr>London Road and West Access</vt:lpstr>
      <vt:lpstr>Contents</vt:lpstr>
      <vt:lpstr>Baseline Investigation</vt:lpstr>
      <vt:lpstr>PowerPoint 演示文稿</vt:lpstr>
      <vt:lpstr>PowerPoint 演示文稿</vt:lpstr>
      <vt:lpstr>PowerPoint 演示文稿</vt:lpstr>
      <vt:lpstr>Vision</vt:lpstr>
      <vt:lpstr>OUR VISION</vt:lpstr>
      <vt:lpstr>Quick Wins</vt:lpstr>
      <vt:lpstr>PowerPoint 演示文稿</vt:lpstr>
      <vt:lpstr>Proposals</vt:lpstr>
      <vt:lpstr>PowerPoint 演示文稿</vt:lpstr>
      <vt:lpstr>Junction Upgrade Dutch Style Roundabout</vt:lpstr>
      <vt:lpstr>Package 1</vt:lpstr>
      <vt:lpstr>PowerPoint 演示文稿</vt:lpstr>
      <vt:lpstr>PowerPoint 演示文稿</vt:lpstr>
      <vt:lpstr>Package 2</vt:lpstr>
      <vt:lpstr>PowerPoint 演示文稿</vt:lpstr>
      <vt:lpstr>PowerPoint 演示文稿</vt:lpstr>
      <vt:lpstr>Package 3</vt:lpstr>
      <vt:lpstr>PowerPoint 演示文稿</vt:lpstr>
      <vt:lpstr>PowerPoint 演示文稿</vt:lpstr>
      <vt:lpstr>Multi-Criteria Analysis</vt:lpstr>
      <vt:lpstr>Multi-Criteria Analysis</vt:lpstr>
      <vt:lpstr>PowerPoint 演示文稿</vt:lpstr>
      <vt:lpstr>Reference List</vt:lpstr>
      <vt:lpstr>Reference List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Richmond, Jemma</dc:creator>
  <cp:lastModifiedBy>Zhao, Guanhua</cp:lastModifiedBy>
  <cp:revision>8</cp:revision>
  <dcterms:created xsi:type="dcterms:W3CDTF">2023-03-02T17:43:55Z</dcterms:created>
  <dcterms:modified xsi:type="dcterms:W3CDTF">2023-04-22T23:19:33Z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0x010100F37179D52158EF4382AB35A2624C72F2</vt:lpwstr>
  </property>
</Properties>
</file>